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35" r:id="rId23"/>
    <p:sldId id="324" r:id="rId24"/>
    <p:sldId id="325" r:id="rId25"/>
    <p:sldId id="326" r:id="rId26"/>
    <p:sldId id="301" r:id="rId27"/>
    <p:sldId id="263" r:id="rId28"/>
    <p:sldId id="264" r:id="rId29"/>
    <p:sldId id="265" r:id="rId30"/>
    <p:sldId id="266" r:id="rId31"/>
    <p:sldId id="269" r:id="rId32"/>
    <p:sldId id="280" r:id="rId33"/>
    <p:sldId id="293" r:id="rId34"/>
    <p:sldId id="270" r:id="rId35"/>
    <p:sldId id="271" r:id="rId36"/>
    <p:sldId id="282" r:id="rId37"/>
    <p:sldId id="285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284" r:id="rId47"/>
    <p:sldId id="272" r:id="rId48"/>
    <p:sldId id="273" r:id="rId49"/>
    <p:sldId id="275" r:id="rId50"/>
    <p:sldId id="283" r:id="rId51"/>
    <p:sldId id="276" r:id="rId52"/>
    <p:sldId id="277" r:id="rId53"/>
    <p:sldId id="302" r:id="rId54"/>
    <p:sldId id="303" r:id="rId55"/>
    <p:sldId id="334" r:id="rId56"/>
    <p:sldId id="327" r:id="rId57"/>
    <p:sldId id="328" r:id="rId58"/>
    <p:sldId id="336" r:id="rId59"/>
    <p:sldId id="329" r:id="rId60"/>
    <p:sldId id="330" r:id="rId61"/>
    <p:sldId id="331" r:id="rId62"/>
    <p:sldId id="332" r:id="rId63"/>
    <p:sldId id="333" r:id="rId64"/>
    <p:sldId id="337" r:id="rId65"/>
    <p:sldId id="279" r:id="rId66"/>
    <p:sldId id="278" r:id="rId67"/>
    <p:sldId id="258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649A-FBDD-417D-B635-827EAC2BB3D8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2B46-FBC0-4848-ADD4-EC0C3E11D4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41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9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1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93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02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68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51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97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19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31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24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02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72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72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77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yazat.gov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clld.arrabona.e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6859016" cy="204777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u-HU" sz="3600" dirty="0"/>
              <a:t>Tájékoztató fórum</a:t>
            </a:r>
            <a:endParaRPr lang="hu-HU" sz="2800" dirty="0"/>
          </a:p>
        </p:txBody>
      </p:sp>
      <p:pic>
        <p:nvPicPr>
          <p:cNvPr id="102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  <p:pic>
        <p:nvPicPr>
          <p:cNvPr id="5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6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Mérföldkövek tervezésével kapcsolatos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600" dirty="0">
                <a:solidFill>
                  <a:prstClr val="black"/>
                </a:solidFill>
              </a:rPr>
              <a:t>Legalább 2 és legfeljebb 4 mérföldkő tervezése szükséges</a:t>
            </a:r>
          </a:p>
          <a:p>
            <a:pPr lvl="0" algn="just">
              <a:spcAft>
                <a:spcPts val="600"/>
              </a:spcAft>
            </a:pPr>
            <a:r>
              <a:rPr lang="hu-HU" sz="2200" dirty="0">
                <a:solidFill>
                  <a:prstClr val="black"/>
                </a:solidFill>
              </a:rPr>
              <a:t>1. mérföldkő: Közbeszerzés lefolytatása (amennyiben releváns)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900" dirty="0">
                <a:solidFill>
                  <a:prstClr val="black"/>
                </a:solidFill>
              </a:rPr>
              <a:t>A megvalósításra és/vagy eszközbeszerzésre vonatkozó közbeszerzés lefolytatása, a támogatási szerződés hatályba lépését követő 12 hónapon belül  </a:t>
            </a:r>
          </a:p>
          <a:p>
            <a:pPr lvl="0" algn="just">
              <a:spcAft>
                <a:spcPts val="600"/>
              </a:spcAft>
            </a:pPr>
            <a:r>
              <a:rPr lang="hu-HU" sz="2200" dirty="0">
                <a:solidFill>
                  <a:prstClr val="black"/>
                </a:solidFill>
              </a:rPr>
              <a:t>2. - 3. mérföldkő: Megvalósítás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900" u="sng" dirty="0">
                <a:solidFill>
                  <a:prstClr val="black"/>
                </a:solidFill>
              </a:rPr>
              <a:t>Minimum 6 havonta</a:t>
            </a:r>
            <a:r>
              <a:rPr lang="hu-HU" sz="1900" dirty="0">
                <a:solidFill>
                  <a:prstClr val="black"/>
                </a:solidFill>
              </a:rPr>
              <a:t> betervezett mérföldkövekkel szükséges jelenteni az előrehaladást.</a:t>
            </a:r>
          </a:p>
          <a:p>
            <a:pPr lvl="0" algn="just">
              <a:spcAft>
                <a:spcPts val="600"/>
              </a:spcAft>
            </a:pPr>
            <a:r>
              <a:rPr lang="hu-HU" sz="2200" dirty="0">
                <a:solidFill>
                  <a:prstClr val="black"/>
                </a:solidFill>
              </a:rPr>
              <a:t>4. mérföldkő: Projektzárás (a megvalósításra 24 hónap áll rendelkezésre)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7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hu-HU" sz="2200" b="1" dirty="0">
                <a:solidFill>
                  <a:prstClr val="black"/>
                </a:solidFill>
              </a:rPr>
              <a:t>Fesztiválok</a:t>
            </a:r>
          </a:p>
          <a:p>
            <a:pPr marL="0" lvl="0" indent="0" algn="ctr">
              <a:buNone/>
            </a:pPr>
            <a:endParaRPr lang="hu-HU" sz="2000" b="1" dirty="0">
              <a:solidFill>
                <a:prstClr val="black"/>
              </a:solidFill>
            </a:endParaRPr>
          </a:p>
          <a:p>
            <a:pPr lvl="0" algn="just"/>
            <a:r>
              <a:rPr lang="hu-HU" sz="2200" dirty="0">
                <a:solidFill>
                  <a:prstClr val="black"/>
                </a:solidFill>
              </a:rPr>
              <a:t> Azonos időpontban rendezett különböző rendezvények összessége. A kedvezményezett által legalább 1 alkalommal szervezett nagyszabású esemény, legalább 1 vagy több egymást követő nap időtartamban, a felhívás céljaival összhangban lévő témában (városi, városrészi kulturális örökség bemutatása).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Igazolás módja: </a:t>
            </a:r>
            <a:r>
              <a:rPr lang="hu-HU" sz="2200" dirty="0">
                <a:solidFill>
                  <a:prstClr val="black"/>
                </a:solidFill>
              </a:rPr>
              <a:t>Fotódokumentáció, a fesztivál plakátja, hirdetési és/vagy szóróanyaga, jelenléti ív, fesztivál forgatókönyve.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Követelmények:</a:t>
            </a:r>
            <a:r>
              <a:rPr lang="hu-HU" sz="2200" dirty="0">
                <a:solidFill>
                  <a:prstClr val="black"/>
                </a:solidFill>
              </a:rPr>
              <a:t> A fesztivál minimum 3 rendezvényt tartalmazzon. Minimum létszám: 300 fő/nap. A fesztivál időtartama: minimum 6 óra.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9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hu-HU" sz="2200" b="1" dirty="0">
                <a:solidFill>
                  <a:prstClr val="black"/>
                </a:solidFill>
              </a:rPr>
              <a:t>Program</a:t>
            </a:r>
          </a:p>
          <a:p>
            <a:pPr marL="0" lvl="0" indent="0" algn="ctr">
              <a:buNone/>
            </a:pPr>
            <a:endParaRPr lang="hu-HU" sz="2200" b="1" dirty="0">
              <a:solidFill>
                <a:prstClr val="black"/>
              </a:solidFill>
            </a:endParaRPr>
          </a:p>
          <a:p>
            <a:pPr lvl="0" algn="just"/>
            <a:r>
              <a:rPr lang="hu-HU" sz="2200" dirty="0">
                <a:solidFill>
                  <a:prstClr val="black"/>
                </a:solidFill>
              </a:rPr>
              <a:t>A kedvezményezett által szervezett, önálló, a közösség tagjainak bevonásával, meghatározott célból (pl. vallási, kulturális, helytörténeti ismeretterjesztő, stb.) meghatározott helyen, rendszeresen megvalósuló, több alkalomból álló rendezvénysorozat.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Igazolás módja: </a:t>
            </a:r>
            <a:r>
              <a:rPr lang="hu-HU" sz="2200" dirty="0">
                <a:solidFill>
                  <a:prstClr val="black"/>
                </a:solidFill>
              </a:rPr>
              <a:t>Fotódokumentáció, tematika, jelenléti ív; a program plakátja, és/vagy hirdetési- és/vagy szóróanyaga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Követelmények</a:t>
            </a:r>
            <a:r>
              <a:rPr lang="hu-HU" sz="2200" dirty="0">
                <a:solidFill>
                  <a:prstClr val="black"/>
                </a:solidFill>
              </a:rPr>
              <a:t>: Minimum létszám: 60 fő/alkalom. Program eseménynap száma: minimum 4 alkalom.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16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hu-HU" sz="2200" b="1" dirty="0">
                <a:solidFill>
                  <a:prstClr val="black"/>
                </a:solidFill>
              </a:rPr>
              <a:t>Rendezvény</a:t>
            </a:r>
          </a:p>
          <a:p>
            <a:pPr marL="0" lvl="0" indent="0" algn="ctr">
              <a:buNone/>
            </a:pPr>
            <a:endParaRPr lang="hu-HU" sz="2200" b="1" dirty="0">
              <a:solidFill>
                <a:prstClr val="black"/>
              </a:solidFill>
            </a:endParaRPr>
          </a:p>
          <a:p>
            <a:pPr lvl="0" algn="just"/>
            <a:r>
              <a:rPr lang="hu-HU" sz="2200" dirty="0">
                <a:solidFill>
                  <a:prstClr val="black"/>
                </a:solidFill>
              </a:rPr>
              <a:t>A kedvezményezett által szervezett, önálló, a közösség tagjainak bevonásával, meghatározott célból (pl. vallási, kulturális, helytörténeti ismeretterjesztő, stb.) meghatározott helyen, rendszeresen vagy egy meghatározott alkalommal megvalósuló nyilvános összejövetel.</a:t>
            </a:r>
          </a:p>
          <a:p>
            <a:pPr marL="0" lvl="0" indent="0" algn="just">
              <a:buNone/>
            </a:pPr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Igazolás módja: </a:t>
            </a:r>
            <a:r>
              <a:rPr lang="hu-HU" sz="2200" dirty="0">
                <a:solidFill>
                  <a:prstClr val="black"/>
                </a:solidFill>
              </a:rPr>
              <a:t>Fotódokumentáció, tematika, jelenléti ív, a rendezvény plakátja, és/vagy hirdetési- és/vagy szóróanyaga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Követelmények</a:t>
            </a:r>
            <a:r>
              <a:rPr lang="hu-HU" sz="2200" dirty="0">
                <a:solidFill>
                  <a:prstClr val="black"/>
                </a:solidFill>
              </a:rPr>
              <a:t>: Minimum létszám: 50 fő/alkalom. Rendezvény időtartama: minimum 3 óra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89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hu-HU" sz="2200" b="1" dirty="0">
                <a:solidFill>
                  <a:prstClr val="black"/>
                </a:solidFill>
              </a:rPr>
              <a:t>Produkció</a:t>
            </a:r>
          </a:p>
          <a:p>
            <a:pPr marL="0" lvl="0" indent="0" algn="ctr">
              <a:buNone/>
            </a:pPr>
            <a:endParaRPr lang="hu-HU" sz="2200" b="1" dirty="0">
              <a:solidFill>
                <a:prstClr val="black"/>
              </a:solidFill>
            </a:endParaRPr>
          </a:p>
          <a:p>
            <a:pPr lvl="0" algn="just"/>
            <a:r>
              <a:rPr lang="hu-HU" sz="2200" dirty="0">
                <a:solidFill>
                  <a:prstClr val="black"/>
                </a:solidFill>
              </a:rPr>
              <a:t>Helytörténetet, kulturális sajátosságokat, helyi legendákat feldolgozó művészi műsor, amelyet közönség előtt adnak elő vagy mutatnak be. A műsor lehet élő színházi-, koncert-, táncmű, egyéb színpadi alkotás; kreatív iparághoz, modern/kortárs művészethez tartozó alkotás.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Igazolás módja: </a:t>
            </a:r>
            <a:r>
              <a:rPr lang="hu-HU" sz="2200" dirty="0">
                <a:solidFill>
                  <a:prstClr val="black"/>
                </a:solidFill>
              </a:rPr>
              <a:t>Fotódokumentáció, tematika, jelenléti ív, a produkció nyilvános bemutatásához kapcsolódó plakát, és/vagy hirdetési- és/vagy szóróanyag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Követelmény</a:t>
            </a:r>
            <a:r>
              <a:rPr lang="hu-HU" sz="2200" dirty="0">
                <a:solidFill>
                  <a:prstClr val="black"/>
                </a:solidFill>
              </a:rPr>
              <a:t>: Az elkészült produkciót a projekt megvalósítási időtartama alatt minimum 2 alkalommal be kell mutatni nyilvános eseményen.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60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hu-HU" sz="2500" b="1" dirty="0">
                <a:solidFill>
                  <a:prstClr val="black"/>
                </a:solidFill>
              </a:rPr>
              <a:t>Kiállítás</a:t>
            </a:r>
          </a:p>
          <a:p>
            <a:pPr marL="0" lvl="0" indent="0" algn="ctr">
              <a:buNone/>
            </a:pPr>
            <a:endParaRPr lang="hu-HU" sz="2500" b="1" dirty="0">
              <a:solidFill>
                <a:prstClr val="black"/>
              </a:solidFill>
            </a:endParaRPr>
          </a:p>
          <a:p>
            <a:pPr lvl="0" algn="just"/>
            <a:r>
              <a:rPr lang="hu-HU" sz="2500" dirty="0">
                <a:solidFill>
                  <a:prstClr val="black"/>
                </a:solidFill>
              </a:rPr>
              <a:t>Egy meghatározott tematika mentén létrehozott helytörténetet, kulturális sajátosságokat, helyi legendákat feldolgozó, bemutató kiállítás, egyedi installáció. 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Igazolás módja: </a:t>
            </a:r>
            <a:r>
              <a:rPr lang="hu-HU" sz="2500" dirty="0">
                <a:solidFill>
                  <a:prstClr val="black"/>
                </a:solidFill>
              </a:rPr>
              <a:t>Fotódokumentáció, tematika, jelenléti ív, plakát és/vagy hirdetési- és/vagy szóróanyag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Követelmény</a:t>
            </a:r>
            <a:r>
              <a:rPr lang="hu-HU" sz="2500" dirty="0">
                <a:solidFill>
                  <a:prstClr val="black"/>
                </a:solidFill>
              </a:rPr>
              <a:t>: Kiállítási napok száma minimum: 30 nap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98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hu-HU" sz="2500" b="1" dirty="0">
                <a:solidFill>
                  <a:prstClr val="black"/>
                </a:solidFill>
              </a:rPr>
              <a:t>Szakrális helyek eseményei</a:t>
            </a:r>
          </a:p>
          <a:p>
            <a:pPr marL="0" lvl="0" indent="0" algn="ctr">
              <a:buNone/>
            </a:pPr>
            <a:endParaRPr lang="hu-HU" sz="2500" b="1" dirty="0">
              <a:solidFill>
                <a:prstClr val="black"/>
              </a:solidFill>
            </a:endParaRPr>
          </a:p>
          <a:p>
            <a:pPr lvl="0" algn="just"/>
            <a:r>
              <a:rPr lang="hu-HU" sz="2500" dirty="0">
                <a:solidFill>
                  <a:prstClr val="black"/>
                </a:solidFill>
              </a:rPr>
              <a:t>Győr közigazgatási területén bevett egyház hitéletéhez, valláshoz, vallástörténethez,  vallásgyakorláshoz tartozó helyszíneken megtartott rendezvények, programok, közösségi akciók. 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Igazolás módja: </a:t>
            </a:r>
            <a:r>
              <a:rPr lang="hu-HU" sz="2500" dirty="0">
                <a:solidFill>
                  <a:prstClr val="black"/>
                </a:solidFill>
              </a:rPr>
              <a:t>Fotódokumentáció, tematika, jelenléti ív, plakát és/vagy hirdetési- és/vagy szóróanyag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Követelmények: </a:t>
            </a:r>
            <a:r>
              <a:rPr lang="hu-HU" sz="2500" dirty="0">
                <a:solidFill>
                  <a:prstClr val="black"/>
                </a:solidFill>
              </a:rPr>
              <a:t>Minimum létszám: 50 fő/alkalom.  Rendezvény időtartam: minimum 3 óra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38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hu-HU" sz="2200" b="1" dirty="0">
                <a:solidFill>
                  <a:prstClr val="black"/>
                </a:solidFill>
              </a:rPr>
              <a:t>Kulturális, helytörténeti túrák</a:t>
            </a:r>
          </a:p>
          <a:p>
            <a:pPr marL="0" lvl="0" indent="0" algn="ctr">
              <a:buNone/>
            </a:pPr>
            <a:endParaRPr lang="hu-HU" sz="2200" b="1" dirty="0">
              <a:solidFill>
                <a:prstClr val="black"/>
              </a:solidFill>
            </a:endParaRPr>
          </a:p>
          <a:p>
            <a:pPr lvl="0" algn="just"/>
            <a:r>
              <a:rPr lang="hu-HU" sz="2200" dirty="0">
                <a:solidFill>
                  <a:prstClr val="black"/>
                </a:solidFill>
              </a:rPr>
              <a:t>Győr közigazgatási területén helyi kulturális értékeket bemutató, összekapcsoló tematikus útvonalak virtuális vagy valós térben és időben. 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Igazolás módja: </a:t>
            </a:r>
            <a:r>
              <a:rPr lang="hu-HU" sz="2200" dirty="0">
                <a:solidFill>
                  <a:prstClr val="black"/>
                </a:solidFill>
              </a:rPr>
              <a:t>Fotódokumentáció, tematika, jelenléti ív, plakát és/vagy hirdetési- és/vagy szóróanyag</a:t>
            </a:r>
          </a:p>
          <a:p>
            <a:pPr lvl="0" algn="just"/>
            <a:endParaRPr lang="hu-HU" sz="2200" dirty="0">
              <a:solidFill>
                <a:prstClr val="black"/>
              </a:solidFill>
            </a:endParaRPr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Követelmények: </a:t>
            </a:r>
            <a:r>
              <a:rPr lang="hu-HU" sz="2200" dirty="0">
                <a:solidFill>
                  <a:prstClr val="black"/>
                </a:solidFill>
              </a:rPr>
              <a:t>Valós térben megrendezett túrák esetében a minimum létszám: 10 fő/ alkalom, időtartam: minimum 1 óra. A megvalósítás ideje alatt minimum 8 alkalommal szükséges megvalósítani.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04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hu-HU" sz="2500" b="1" dirty="0">
                <a:solidFill>
                  <a:prstClr val="black"/>
                </a:solidFill>
              </a:rPr>
              <a:t>Közösségi akció</a:t>
            </a:r>
          </a:p>
          <a:p>
            <a:pPr marL="0" lvl="0" indent="0" algn="ctr">
              <a:buNone/>
            </a:pPr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dirty="0">
                <a:solidFill>
                  <a:prstClr val="black"/>
                </a:solidFill>
              </a:rPr>
              <a:t>Olyan, a közösségépítést, a közösség fejlődését szolgáló önszervező esemény, akció, kampány, amely a helyi együttműködések megalapozását és működését, a helyi érdekek érvényesítését szolgálja. 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Igazolás módja: </a:t>
            </a:r>
            <a:r>
              <a:rPr lang="hu-HU" sz="2500" i="1" dirty="0">
                <a:solidFill>
                  <a:prstClr val="black"/>
                </a:solidFill>
              </a:rPr>
              <a:t>Fotódokumentáció, tematika, jelenléti ív</a:t>
            </a:r>
          </a:p>
          <a:p>
            <a:pPr lvl="0" algn="just"/>
            <a:endParaRPr lang="hu-HU" sz="2500" dirty="0">
              <a:solidFill>
                <a:prstClr val="black"/>
              </a:solidFill>
            </a:endParaRPr>
          </a:p>
          <a:p>
            <a:pPr lvl="0" algn="just"/>
            <a:r>
              <a:rPr lang="hu-HU" sz="2500" b="1" dirty="0">
                <a:solidFill>
                  <a:prstClr val="black"/>
                </a:solidFill>
              </a:rPr>
              <a:t>Követelmények</a:t>
            </a:r>
            <a:r>
              <a:rPr lang="hu-HU" sz="2500" dirty="0">
                <a:solidFill>
                  <a:prstClr val="black"/>
                </a:solidFill>
              </a:rPr>
              <a:t>: Minimum létszám: 10 fő/alkalom. A megvalósítás ideje alatt minimum 2 alkalom.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53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INDIKÁTOROK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47405"/>
              </p:ext>
            </p:extLst>
          </p:nvPr>
        </p:nvGraphicFramePr>
        <p:xfrm>
          <a:off x="467544" y="1600200"/>
          <a:ext cx="8219255" cy="463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val="2224549188"/>
                    </a:ext>
                  </a:extLst>
                </a:gridCol>
                <a:gridCol w="710492">
                  <a:extLst>
                    <a:ext uri="{9D8B030D-6E8A-4147-A177-3AD203B41FA5}">
                      <a16:colId xmlns:a16="http://schemas.microsoft.com/office/drawing/2014/main" val="512731838"/>
                    </a:ext>
                  </a:extLst>
                </a:gridCol>
                <a:gridCol w="1373135">
                  <a:extLst>
                    <a:ext uri="{9D8B030D-6E8A-4147-A177-3AD203B41FA5}">
                      <a16:colId xmlns:a16="http://schemas.microsoft.com/office/drawing/2014/main" val="2684664777"/>
                    </a:ext>
                  </a:extLst>
                </a:gridCol>
                <a:gridCol w="1373135">
                  <a:extLst>
                    <a:ext uri="{9D8B030D-6E8A-4147-A177-3AD203B41FA5}">
                      <a16:colId xmlns:a16="http://schemas.microsoft.com/office/drawing/2014/main" val="3709726373"/>
                    </a:ext>
                  </a:extLst>
                </a:gridCol>
                <a:gridCol w="1373135">
                  <a:extLst>
                    <a:ext uri="{9D8B030D-6E8A-4147-A177-3AD203B41FA5}">
                      <a16:colId xmlns:a16="http://schemas.microsoft.com/office/drawing/2014/main" val="162815997"/>
                    </a:ext>
                  </a:extLst>
                </a:gridCol>
                <a:gridCol w="1373135">
                  <a:extLst>
                    <a:ext uri="{9D8B030D-6E8A-4147-A177-3AD203B41FA5}">
                      <a16:colId xmlns:a16="http://schemas.microsoft.com/office/drawing/2014/main" val="2381182525"/>
                    </a:ext>
                  </a:extLst>
                </a:gridCol>
              </a:tblGrid>
              <a:tr h="69044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Indikátor neve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Alap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Mértékegység 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Típus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Célérték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Azonosító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806190"/>
                  </a:ext>
                </a:extLst>
              </a:tr>
              <a:tr h="277264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Önkormányzati</a:t>
                      </a:r>
                      <a:r>
                        <a:rPr lang="hu-HU" sz="1400" baseline="0" dirty="0" smtClean="0"/>
                        <a:t> , ill. társadalmi partnerek vagy nem önkormányzati szervezetek által a HFS keretében tervezett és végrehajtott programok száma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ESZA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db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OP</a:t>
                      </a:r>
                    </a:p>
                    <a:p>
                      <a:pPr algn="ctr"/>
                      <a:r>
                        <a:rPr lang="hu-HU" dirty="0" smtClean="0"/>
                        <a:t>kimeneti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PO23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808533"/>
                  </a:ext>
                </a:extLst>
              </a:tr>
              <a:tr h="1174022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rgbClr val="FF0000"/>
                          </a:solidFill>
                        </a:rPr>
                        <a:t> Helytörténeti alapú rendezvények, akciók száma 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db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HKFS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I_01_01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06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45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3600" b="1" dirty="0"/>
              <a:t>Ki lakik a városban? Élő emlékezet –élő közösségek – élő város</a:t>
            </a:r>
          </a:p>
          <a:p>
            <a:pPr marL="0" indent="0" algn="ctr">
              <a:buNone/>
            </a:pPr>
            <a:r>
              <a:rPr lang="hu-HU" dirty="0"/>
              <a:t>TOP-7.1.1-16-H-044-1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8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white"/>
                </a:solidFill>
              </a:rPr>
              <a:t>Támogatást igénylők köre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Helyi önkormányzat (GFO 321)</a:t>
            </a:r>
          </a:p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Helyi önkormányzati költségvetési szerv (GFO 322)</a:t>
            </a:r>
          </a:p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Központi költségvetési szerv (GFO 312)</a:t>
            </a:r>
          </a:p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Önkormányzati vagy önkormányzati többségi tulajdonú gazdasági társaság (GFO 1, 2, 57)</a:t>
            </a:r>
          </a:p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Egyházi jogi személy (GFO 55)</a:t>
            </a:r>
          </a:p>
          <a:p>
            <a:pPr lvl="0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2018.01.01. előtt jogerősen bejegyzett Nonprofit szervezet (GFO 517, 521, 528, 529, 561, 562, 563, 569, 572)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8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>
                <a:solidFill>
                  <a:prstClr val="white"/>
                </a:solidFill>
              </a:rPr>
              <a:t>Támogatási kérelem benyújtásának határideje és módja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Aft>
                <a:spcPts val="600"/>
              </a:spcAft>
            </a:pPr>
            <a:endParaRPr lang="hu-HU" sz="2800" dirty="0">
              <a:solidFill>
                <a:prstClr val="black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Kérelem benyújtása 2019.04.15. és 2020.01.31. között </a:t>
            </a:r>
          </a:p>
          <a:p>
            <a:pPr lvl="0" algn="just">
              <a:spcAft>
                <a:spcPts val="600"/>
              </a:spcAft>
            </a:pPr>
            <a:r>
              <a:rPr lang="hu-HU" sz="2800" b="1" u="sng" dirty="0">
                <a:solidFill>
                  <a:prstClr val="black"/>
                </a:solidFill>
              </a:rPr>
              <a:t>1. szakasz zárás: 2019.11.29.</a:t>
            </a:r>
          </a:p>
          <a:p>
            <a:pPr lvl="0" algn="just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2. szakasz zárás: 2020.01.31.</a:t>
            </a:r>
          </a:p>
          <a:p>
            <a:pPr lvl="0" algn="just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A támogatási kérelmet 1 eredeti papír alapú példányban és azzal mindenben megegyező 1 elektronikus adathordozón szükséges benyújtani a Munkaszervezet részére postai úton.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8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>
                <a:solidFill>
                  <a:prstClr val="white"/>
                </a:solidFill>
              </a:rPr>
              <a:t>Támogatási kérelem benyújtásának határideje és módja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hu-HU" sz="3000" b="1" dirty="0">
                <a:solidFill>
                  <a:prstClr val="black"/>
                </a:solidFill>
              </a:rPr>
              <a:t>Értékelési szempontok: (</a:t>
            </a:r>
            <a:r>
              <a:rPr lang="hu-HU" sz="3000" b="1" dirty="0" err="1">
                <a:solidFill>
                  <a:prstClr val="black"/>
                </a:solidFill>
              </a:rPr>
              <a:t>max</a:t>
            </a:r>
            <a:r>
              <a:rPr lang="hu-HU" sz="3000" b="1" dirty="0">
                <a:solidFill>
                  <a:prstClr val="black"/>
                </a:solidFill>
              </a:rPr>
              <a:t>.: 37 pont)</a:t>
            </a:r>
          </a:p>
          <a:p>
            <a:pPr lvl="0" algn="just"/>
            <a:r>
              <a:rPr lang="hu-HU" sz="2600" dirty="0" err="1">
                <a:solidFill>
                  <a:prstClr val="black"/>
                </a:solidFill>
              </a:rPr>
              <a:t>Innovativitás</a:t>
            </a:r>
            <a:endParaRPr lang="hu-HU" sz="2600" dirty="0">
              <a:solidFill>
                <a:prstClr val="black"/>
              </a:solidFill>
            </a:endParaRPr>
          </a:p>
          <a:p>
            <a:pPr lvl="0" algn="just"/>
            <a:r>
              <a:rPr lang="hu-HU" sz="2600" dirty="0">
                <a:solidFill>
                  <a:prstClr val="black"/>
                </a:solidFill>
              </a:rPr>
              <a:t>Költséghatékonyság</a:t>
            </a:r>
          </a:p>
          <a:p>
            <a:pPr lvl="0" algn="just"/>
            <a:r>
              <a:rPr lang="hu-HU" sz="2600" dirty="0">
                <a:solidFill>
                  <a:prstClr val="black"/>
                </a:solidFill>
              </a:rPr>
              <a:t>A támogatást igénylő együttműködéseinek száma</a:t>
            </a:r>
          </a:p>
          <a:p>
            <a:pPr lvl="0" algn="just"/>
            <a:r>
              <a:rPr lang="hu-HU" sz="2600" dirty="0">
                <a:solidFill>
                  <a:prstClr val="black"/>
                </a:solidFill>
              </a:rPr>
              <a:t>A projekt megvalósítási ideje alatt vállalt tevékenységek száma</a:t>
            </a:r>
          </a:p>
          <a:p>
            <a:pPr lvl="0" algn="just"/>
            <a:r>
              <a:rPr lang="hu-HU" sz="2600" dirty="0">
                <a:solidFill>
                  <a:prstClr val="black"/>
                </a:solidFill>
              </a:rPr>
              <a:t>A projekt népszerűsítése érdekében végzett marketing tevékenységek száma</a:t>
            </a:r>
          </a:p>
          <a:p>
            <a:pPr lvl="0" algn="just"/>
            <a:r>
              <a:rPr lang="hu-HU" sz="2600" dirty="0">
                <a:solidFill>
                  <a:prstClr val="black"/>
                </a:solidFill>
              </a:rPr>
              <a:t>A projekt megvalósítási ideje alatt megszólított célcsoportok száma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prstClr val="black"/>
                </a:solidFill>
              </a:rPr>
              <a:t>A támogatási kérelem nem támogatható, amennyiben nem éri el a minimum 18 pontot.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22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Költségkorlátok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60666"/>
            <a:ext cx="7920880" cy="4894013"/>
          </a:xfrm>
          <a:prstGeom prst="rect">
            <a:avLst/>
          </a:prstGeom>
        </p:spPr>
      </p:pic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22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Támogatás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endParaRPr lang="hu-HU" sz="28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Minimum 1 000 000 Ft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Maximum 8 000 000 Ft</a:t>
            </a:r>
          </a:p>
          <a:p>
            <a:pPr lvl="0">
              <a:spcAft>
                <a:spcPts val="600"/>
              </a:spcAft>
            </a:pPr>
            <a:endParaRPr lang="hu-HU" sz="28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</a:rPr>
              <a:t>Támogatás maximális mértéke: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hu-HU" sz="2800" dirty="0">
                <a:solidFill>
                  <a:prstClr val="black"/>
                </a:solidFill>
              </a:rPr>
              <a:t>	Összes elszámolható költség 100 %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Csatolandó mellékletek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Támogatási kérelem adatlap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Megalapozó dokumentum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Együttműködési szándéknyilatkozat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Programterv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Teljes projekt költségvetés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Nonprofit szervezet esetében a szervezet nyilvántartásba vételét igazoló 30 napnál nem régebbi bírósági kivonat. </a:t>
            </a:r>
          </a:p>
          <a:p>
            <a:pPr lvl="0" algn="just">
              <a:spcAft>
                <a:spcPts val="600"/>
              </a:spcAft>
            </a:pPr>
            <a:r>
              <a:rPr lang="hu-HU" sz="2700" dirty="0">
                <a:solidFill>
                  <a:prstClr val="black"/>
                </a:solidFill>
              </a:rPr>
              <a:t>Árajánlat, amennyiben rendelkezésre áll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9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4800" b="1" dirty="0"/>
              <a:t>Sokszínű közösségek</a:t>
            </a:r>
          </a:p>
          <a:p>
            <a:pPr marL="0" indent="0" algn="ctr">
              <a:buNone/>
            </a:pPr>
            <a:r>
              <a:rPr lang="hu-HU" dirty="0"/>
              <a:t>TOP-7.1.1-16-H-044-4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98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08187" cy="936104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Sokszínű közösségek pályázati felhívás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u-HU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felhívás célja</a:t>
            </a:r>
            <a:r>
              <a:rPr lang="hu-HU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 közösségi tudások közötti szinergiák érvényre juttatása a közösségek közti együttműködéseken keresztül</a:t>
            </a:r>
          </a:p>
          <a:p>
            <a:pPr marL="0" indent="0">
              <a:spcAft>
                <a:spcPts val="1200"/>
              </a:spcAft>
              <a:buNone/>
            </a:pPr>
            <a:endParaRPr lang="hu-HU" sz="2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/>
              <a:t>Rendelkezésre álló forrás</a:t>
            </a:r>
            <a:r>
              <a:rPr lang="hu-HU" sz="2400" dirty="0"/>
              <a:t>: 62.500.000 Ft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8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/>
              <a:t>Önállóan</a:t>
            </a:r>
            <a:r>
              <a:rPr lang="hu-HU" sz="2800" dirty="0"/>
              <a:t> </a:t>
            </a:r>
            <a:r>
              <a:rPr lang="hu-HU" dirty="0"/>
              <a:t>támogatható</a:t>
            </a:r>
            <a:r>
              <a:rPr lang="hu-HU" sz="2800" dirty="0"/>
              <a:t> </a:t>
            </a:r>
            <a:r>
              <a:rPr lang="hu-HU" dirty="0"/>
              <a:t>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algn="just"/>
            <a:endParaRPr lang="hu-HU" sz="2400" b="1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Közösségek működését, szervezettségét támogató szolgáltatások kialakítása és fejlesztése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Önszerveződést, közösségi aktivitást támogató tevékenységek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Kulturális és közösségi szempontból kihasználatlan, „üresen álló helyiségek” átmeneti, projekt alapú hasznosítása</a:t>
            </a:r>
          </a:p>
          <a:p>
            <a:pPr marL="457200" indent="-457200" algn="just">
              <a:buFont typeface="+mj-lt"/>
              <a:buAutoNum type="alphaLcParenR"/>
            </a:pPr>
            <a:endParaRPr lang="hu-HU" sz="2000" dirty="0"/>
          </a:p>
          <a:p>
            <a:pPr marL="457200" indent="-457200" algn="just">
              <a:buFont typeface="+mj-lt"/>
              <a:buAutoNum type="alphaLcParenR"/>
            </a:pPr>
            <a:r>
              <a:rPr lang="hu-HU" sz="2000" dirty="0"/>
              <a:t>Mozgás-kultúra: a sport, művészeti és kulturális szervezetek </a:t>
            </a:r>
            <a:r>
              <a:rPr lang="hu-HU" sz="2000" dirty="0" err="1"/>
              <a:t>cross</a:t>
            </a:r>
            <a:r>
              <a:rPr lang="hu-HU" sz="2000" dirty="0"/>
              <a:t>-over típusú együttműködésén alapuló események létrehozása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23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99569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sz="2000" dirty="0"/>
              <a:t>Kötelezően megvalósítandó,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Kötelező tájékoztatás és nyilvánosság biztosítása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Esélyegyenlőségi és környezetvédelmi szempontok érvényesítése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6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lakik a városban? Pályázati felhívás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sz="2400" dirty="0"/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 közös városi és városrészi identitás erősítése a helyi értékek, hagyományok megjelenítésén, tudatosításán, népszerűsítésén keresztül </a:t>
            </a:r>
          </a:p>
          <a:p>
            <a:pPr algn="just"/>
            <a:r>
              <a:rPr lang="hu-HU" sz="2400" dirty="0"/>
              <a:t>Rendelkezésre álló forrás: 93.750.000 Ft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55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324" y="176975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Választható,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Eszközbeszerzés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Anyagbeszerzés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Marketing tevékenység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Webes felület, elektronikus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       platform létrehozása,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       applikáció készítése  </a:t>
            </a:r>
          </a:p>
          <a:p>
            <a:pPr marL="0" indent="0">
              <a:buNone/>
            </a:pPr>
            <a:r>
              <a:rPr lang="hu-HU" sz="2400" dirty="0"/>
              <a:t>e)   Közbeszerzés lefolytatása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5" name="Jobb oldali kapcsos zárójel 4"/>
          <p:cNvSpPr/>
          <p:nvPr/>
        </p:nvSpPr>
        <p:spPr>
          <a:xfrm>
            <a:off x="5148064" y="1916832"/>
            <a:ext cx="432048" cy="26642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2834359"/>
            <a:ext cx="332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3.1.1. a) – d) pontokban foglalt önállóan támogatható tevékenységek lebonyolításához kapcsolódóan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00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2400" dirty="0"/>
              <a:t>Minimum egy önállóan támogatható tevékenység megvalósítása kötelező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A projekt illeszkedjen a Győri Helyi Közösségi Fejlesztési Stratégia prioritásaihoz, céljaihoz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A szervezett esemény témáját, helyszínét és időpontját a megvalósítást megelőző 30. napig meg kell jelentetni a Győri Helyi Akciócsoport honlapján.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13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412776"/>
            <a:ext cx="8229600" cy="5213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dirty="0"/>
              <a:t>A 3.1.1. és 3.1.2 pontban meghatározott tevékenységekkel kapcsolatos elvárások: </a:t>
            </a:r>
          </a:p>
          <a:p>
            <a:pPr marL="0" indent="0" algn="just">
              <a:buNone/>
            </a:pPr>
            <a:r>
              <a:rPr lang="hu-HU" sz="2400" dirty="0"/>
              <a:t> </a:t>
            </a:r>
          </a:p>
          <a:p>
            <a:pPr marL="514350" indent="-514350" algn="just">
              <a:spcAft>
                <a:spcPts val="600"/>
              </a:spcAft>
              <a:buAutoNum type="alphaLcParenR"/>
            </a:pPr>
            <a:r>
              <a:rPr lang="hu-HU" sz="2400" b="1" dirty="0"/>
              <a:t>Közösségek működését, szervezettségét támogató szolgáltatások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/>
              <a:t>Működési hatékonyságot, szervezettséget támogató szolgáltatások kialakítása, meglévők megerősítése, képzések, </a:t>
            </a:r>
            <a:r>
              <a:rPr lang="hu-HU" sz="2200" dirty="0" err="1"/>
              <a:t>workshopok</a:t>
            </a:r>
            <a:r>
              <a:rPr lang="hu-HU" sz="2200" dirty="0"/>
              <a:t>, közösségi foglalkozások, rendezvények, programok megtartásán keresztül, </a:t>
            </a:r>
            <a:r>
              <a:rPr lang="hu-HU" sz="2200" i="1" dirty="0"/>
              <a:t>elődlegesen szervezetek száméra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200" dirty="0"/>
              <a:t>Tudásbővítés a toborzás, támogatás-szerzés, kommunikáció terén képzések, </a:t>
            </a:r>
            <a:r>
              <a:rPr lang="hu-HU" sz="2200" dirty="0" err="1"/>
              <a:t>workshopok</a:t>
            </a:r>
            <a:r>
              <a:rPr lang="hu-HU" sz="2200" dirty="0"/>
              <a:t>, közösségi foglalkozások, rendezvények, programok megtartásán keresztül, elsődlegesen szervezetek számára</a:t>
            </a:r>
          </a:p>
          <a:p>
            <a:pPr marL="457200" lvl="1" indent="0" algn="just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68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és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hu-HU" sz="3100" b="1" dirty="0"/>
              <a:t>b) Önszerveződést, közösségi aktivitást támogató tevékenységek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900" dirty="0">
                <a:ea typeface="Calibri" panose="020F0502020204030204" pitchFamily="34" charset="0"/>
              </a:rPr>
              <a:t>Partnerségi és toborzási szolgáltatások megvalósítása, önkéntesek felkészítése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900" dirty="0"/>
              <a:t>Önszerveződésen alapuló közösségi akciók, programok rendezvények megtartása, a közösségi életben résztvevő önkéntesek számának növelése érdekében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sz="26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hu-HU" b="1" dirty="0"/>
              <a:t>c</a:t>
            </a:r>
            <a:r>
              <a:rPr lang="hu-HU" sz="3100" b="1" dirty="0"/>
              <a:t>) Kulturális és közösségi szempontból kihasználatlan, „üresen álló helyiségek” átmeneti projekt alapú hasznosítása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900" dirty="0"/>
              <a:t>Győr közigazgatási területén található kulturális és közösségi szempontból kihasználatlan „üresen álló helyiségek” kulturális és közösségi képzéseken, </a:t>
            </a:r>
            <a:r>
              <a:rPr lang="hu-HU" sz="2900" dirty="0" err="1"/>
              <a:t>workshopokon</a:t>
            </a:r>
            <a:r>
              <a:rPr lang="hu-HU" sz="2900" dirty="0"/>
              <a:t>, programokon, rendezvényeken, közösségi akciókon, közösségi foglalkozásokon keresztül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5602" y="1412776"/>
            <a:ext cx="8229600" cy="5184576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hu-HU" sz="2800" dirty="0"/>
              <a:t> </a:t>
            </a:r>
            <a:r>
              <a:rPr lang="hu-HU" sz="2800" b="1" dirty="0"/>
              <a:t>d) Mozgás-kultúra: a sport, művészeti és kulturális szervezetek </a:t>
            </a:r>
            <a:r>
              <a:rPr lang="hu-HU" sz="2800" b="1" dirty="0" err="1"/>
              <a:t>cross</a:t>
            </a:r>
            <a:r>
              <a:rPr lang="hu-HU" sz="2800" b="1" dirty="0"/>
              <a:t>-over típusú együttműködésén alapuló események létrehozása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600" dirty="0"/>
              <a:t>programok, rendezvények, közösségi akciók, közösségi foglalkozások megtartásával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b="1" dirty="0"/>
              <a:t>e) A választható önállóan nem támogatható tevékenységekkel kapcsolatos elvárások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i="1" dirty="0"/>
              <a:t>Applikáció-fejlesztés, webes felület létrehozása és fejlesztése: </a:t>
            </a:r>
            <a:r>
              <a:rPr lang="hu-HU" sz="2600" dirty="0"/>
              <a:t>közösségi és kulturális terek, programok, események virtuális elérhetőségének megteremtése céljából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i="1" dirty="0"/>
              <a:t>Önkéntességi elektronikus platform létrehozása és fejlesztése: </a:t>
            </a:r>
            <a:r>
              <a:rPr lang="hu-HU" sz="2600" dirty="0"/>
              <a:t>A projektek </a:t>
            </a:r>
            <a:r>
              <a:rPr lang="hu-HU" sz="2600" dirty="0" err="1"/>
              <a:t>megvalósítóinak</a:t>
            </a:r>
            <a:r>
              <a:rPr lang="hu-HU" sz="2600" dirty="0"/>
              <a:t> és célcsoportjainak széleskörű bevonása érdekében létrehozott önkéntességi elektronikus platform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06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Mérföldkövek tervezésével kapcsolatos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hu-HU" dirty="0"/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800" dirty="0"/>
              <a:t>Legalább 1 és legfeljebb 4 mérföldkő tervezése szükséges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1. mérföldkő: Közbeszerzés lefolytatása (amennyiben releváns)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/>
              <a:t>A megvalósításra és/vagy eszközbeszerzésre vonatkozó közbeszerzés lefolytatása, a támogatási szerződés hatályba lépését követő 16 hónapon belül  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2. - 3. mérföldkő: Megvalósítás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u="sng" dirty="0"/>
              <a:t>Minimum 6 havonta </a:t>
            </a:r>
            <a:r>
              <a:rPr lang="hu-HU" sz="2400" dirty="0"/>
              <a:t>betervezett mérföldkövekkel szükséges jelenteni az előre haladást.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4. mérföldkő: Projektzárás ( a megvalósításra 24 hónap áll rendelkezésre)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6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Program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kulturális, művészeti, kreatív gazdaság, sport, egyéb, a felhíváshoz illeszkedő célból) meghatározott helyen, rendszeresen megvalósuló, több alkalomból álló rendezvénysorozat.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ív; a program plakátja, és/vagy hirdetési- és/vagy szóróanyaga, emlékeztető, 3.4.1.1. f) pontban meghatározottak figyelembevétele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60 fő/alkalom. Program eseményszáma: minimum 4 alkalom.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90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7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b="1" dirty="0"/>
              <a:t>Rendezvény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kulturális, művészeti, kreatív gazdaság, sport, egyéb, a felhíváshoz illeszkedő célból) meghatározott helyen, rendszeresen vagy egy meghatározott alkalommal megvalósuló nyilvános összejövetel.</a:t>
            </a:r>
          </a:p>
          <a:p>
            <a:pPr algn="just"/>
            <a:r>
              <a:rPr lang="hu-HU" dirty="0"/>
              <a:t> </a:t>
            </a:r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a rendezvény plakátja, és/vagy hirdetési- és/vagy szóróanyaga, emlékeztető, 3.4.1.1. f) pontban meghatározottak figyelembevétele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50 fő/alkalom. Rendezvény időtartama: minimum 3 óra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3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Közösségi akció</a:t>
            </a:r>
          </a:p>
          <a:p>
            <a:pPr marL="0" indent="0" algn="ctr">
              <a:buNone/>
            </a:pPr>
            <a:endParaRPr lang="hu-HU" dirty="0"/>
          </a:p>
          <a:p>
            <a:pPr algn="just"/>
            <a:r>
              <a:rPr lang="hu-HU" dirty="0"/>
              <a:t>Olyan, a közösségépítést, a közösség fejlődését szolgáló önszerveződő, alulról jövő kezdeményezésen alapuló esemény, akció, kampány, amely a helyi együttműködések megalapozását és működését, a helyi érdekek érvényesítését szolgálja.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 emlékeztető, 3.4.1.1. f) pontban meghatározottak figyelembevétele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10 fő/ alkalom. A megvalósítás ideje alatt minimum 2 alkalom.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7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Közösségi foglalkozás</a:t>
            </a:r>
          </a:p>
          <a:p>
            <a:pPr marL="0" indent="0" algn="ctr">
              <a:buNone/>
            </a:pPr>
            <a:endParaRPr lang="hu-HU" sz="3300" b="1" dirty="0"/>
          </a:p>
          <a:p>
            <a:pPr marL="0" indent="0" algn="just">
              <a:buNone/>
            </a:pPr>
            <a:r>
              <a:rPr lang="hu-HU" dirty="0"/>
              <a:t>A kedvezményezett által szervezett foglalkozások sorozata, mely állandó tagokból álló közösséget alkot. A foglalkozások keretében az elsődleges és kiegészítő funkcionális területeken rendszeres tanuló-önképző tevékenységek valósulnak meg, vezető irányításával.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Igazolás módja</a:t>
            </a:r>
            <a:r>
              <a:rPr lang="hu-HU" dirty="0"/>
              <a:t>: Fotódokumentáció, tematika, jelenléti ív, emlékeztető, 3.4.1.1. f) pontban meghatározottak figyelembevételével.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Követelmények:</a:t>
            </a:r>
            <a:r>
              <a:rPr lang="hu-HU" dirty="0"/>
              <a:t> minimum 5 fő/alkalom, időtartama 6-12 hónap havi 2 alkalommal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1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Önállóan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3600" b="1" dirty="0"/>
              <a:t>A városi és városrészi identitás erősítését segítő tevékenységek megvalósítása</a:t>
            </a:r>
          </a:p>
          <a:p>
            <a:endParaRPr lang="hu-HU" sz="3600" b="1" dirty="0"/>
          </a:p>
          <a:p>
            <a:pPr marL="457200" indent="-457200">
              <a:buFont typeface="+mj-lt"/>
              <a:buAutoNum type="alphaLcParenR"/>
            </a:pPr>
            <a:r>
              <a:rPr lang="hu-HU" dirty="0"/>
              <a:t>Város(rész)i kulturális örökségre építő rendezvények, programok,  fesztiválok, közösségi akciók szervezése</a:t>
            </a:r>
          </a:p>
          <a:p>
            <a:pPr marL="457200" indent="-457200">
              <a:buFont typeface="+mj-lt"/>
              <a:buAutoNum type="alphaLcParenR"/>
            </a:pPr>
            <a:endParaRPr lang="hu-HU" dirty="0"/>
          </a:p>
          <a:p>
            <a:pPr marL="457200" indent="-457200">
              <a:buFont typeface="+mj-lt"/>
              <a:buAutoNum type="alphaLcParenR"/>
            </a:pPr>
            <a:r>
              <a:rPr lang="hu-HU" dirty="0"/>
              <a:t>Győr helytörténetét, kulturális sajátosságokat, a városi legendákat feltáró programok, kiállítások, produkciók létrehozása, szervezése</a:t>
            </a:r>
          </a:p>
          <a:p>
            <a:pPr marL="457200" indent="-457200">
              <a:buFont typeface="+mj-lt"/>
              <a:buAutoNum type="alphaLcParenR"/>
            </a:pPr>
            <a:endParaRPr lang="hu-HU" dirty="0"/>
          </a:p>
          <a:p>
            <a:pPr marL="457200" indent="-457200">
              <a:buFont typeface="+mj-lt"/>
              <a:buAutoNum type="alphaLcParenR"/>
            </a:pPr>
            <a:r>
              <a:rPr lang="hu-HU" dirty="0"/>
              <a:t>Győr város szakrális helyeinek vonatkozásában rendezvények, programok, közösségi akciók szervezése</a:t>
            </a:r>
          </a:p>
          <a:p>
            <a:pPr marL="457200" indent="-457200">
              <a:buFont typeface="+mj-lt"/>
              <a:buAutoNum type="alphaLcParenR"/>
            </a:pPr>
            <a:endParaRPr lang="hu-HU" dirty="0"/>
          </a:p>
          <a:p>
            <a:pPr marL="457200" indent="-457200">
              <a:buFont typeface="+mj-lt"/>
              <a:buAutoNum type="alphaLcParenR"/>
            </a:pPr>
            <a:r>
              <a:rPr lang="hu-HU" dirty="0"/>
              <a:t>Városi, városrészi kulturális, helytörténeti túraútvonalak kidolgozása, fejlesztése valamint túrák szervezése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25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433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 err="1"/>
              <a:t>Workshop</a:t>
            </a:r>
            <a:endParaRPr lang="hu-HU" sz="3600" b="1" dirty="0"/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Az elsődleges és kiegészítő szakterület iránt érdeklődő emberek találkozója, melynek célja, hogy közös munkával valami újat – általában szellemi terméket - hozzanak létre az adott témában. A workshopok elsősorban tapasztalatcserére, másodsorban ismeretek megosztására szolgálnak. Mindez strukturáltan, a műhelymunkát vezető személy </a:t>
            </a:r>
            <a:r>
              <a:rPr lang="hu-HU" dirty="0" err="1"/>
              <a:t>facilitásával</a:t>
            </a:r>
            <a:r>
              <a:rPr lang="hu-HU" dirty="0"/>
              <a:t> történik.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tematika, jelenléti ív, emlékeztető, 3.4.1.1 f) pontban meghatározottak figyelembevételével.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Követelmények: </a:t>
            </a:r>
            <a:r>
              <a:rPr lang="hu-HU" dirty="0"/>
              <a:t>minimum 5 fő/alkalom, minimum 5 alkalom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24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700" b="1" dirty="0"/>
              <a:t>Képzés</a:t>
            </a:r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2600" dirty="0"/>
              <a:t>A Helyi felhívás 1.1. céljához igazodó tematikus képzések megtartása, a 3.4.1.1 g) pontjában meghatározottak szerint.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b="1" dirty="0"/>
              <a:t>Igazolás módja: </a:t>
            </a:r>
            <a:r>
              <a:rPr lang="hu-HU" sz="2600" dirty="0"/>
              <a:t>a 3.4.1.1. g) pontjában meghatározottak szerint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b="1" dirty="0"/>
              <a:t>Követelmények: </a:t>
            </a:r>
            <a:r>
              <a:rPr lang="hu-HU" sz="2600" dirty="0"/>
              <a:t>minimum 5 fő/alkalom, minimum 5 alkalom, alkalmanként minimum 4x45 perc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69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 err="1"/>
              <a:t>Cross</a:t>
            </a:r>
            <a:r>
              <a:rPr lang="hu-HU" sz="3600" b="1" dirty="0"/>
              <a:t>-over típusú együttműködés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dirty="0"/>
              <a:t>Minimum 2 különböző, elsődleges funkcionális területen (kultúra, művészet, kreatív gazdaság, sport) működő szervezet együttműködésével megvalósuló, újonnan létrehozott esemény, program, rendezvény, közösségi akció.</a:t>
            </a:r>
          </a:p>
          <a:p>
            <a:pPr algn="just"/>
            <a:endParaRPr lang="hu-HU" dirty="0"/>
          </a:p>
          <a:p>
            <a:pPr marL="0" indent="0" algn="just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tematika, jelenléti ív, együttműködési megállapodás</a:t>
            </a:r>
          </a:p>
          <a:p>
            <a:pPr algn="just"/>
            <a:endParaRPr lang="hu-HU" dirty="0"/>
          </a:p>
          <a:p>
            <a:pPr marL="0" indent="0" algn="just">
              <a:buNone/>
            </a:pPr>
            <a:r>
              <a:rPr lang="hu-HU" b="1" dirty="0"/>
              <a:t>Követelmények: </a:t>
            </a:r>
            <a:r>
              <a:rPr lang="hu-HU" dirty="0"/>
              <a:t>megvalósítás ideje alatt minimum 3 alkalommal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92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438906" cy="48245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sz="4400" b="1" dirty="0"/>
              <a:t>Kulturális és közösségi szempontból kihasználatlan, „üresen álló helyiségek” átmeneti, projekt alapú hasznosítása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600" dirty="0"/>
              <a:t>Győr közigazgatási területén található, kihasználatlan – „üresen álló”- helyiségekben olyan kulturális és/vagy közösségi projektek, események szervezése, amelyek célcsoportszinergia kiépítésével valósul meg. </a:t>
            </a:r>
          </a:p>
          <a:p>
            <a:pPr marL="0" indent="0" algn="just">
              <a:buNone/>
            </a:pPr>
            <a:r>
              <a:rPr lang="hu-HU" sz="3600" dirty="0"/>
              <a:t>Célcsoport-szinergiával kapcsolatos elvárás: minimum 2, különböző funkcionális területen (pl. kultúra, művészet, kreatív gazdaság, szociális terület, sport, </a:t>
            </a:r>
            <a:r>
              <a:rPr lang="hu-HU" sz="3600" dirty="0" err="1"/>
              <a:t>stb</a:t>
            </a:r>
            <a:r>
              <a:rPr lang="hu-HU" sz="3600" dirty="0"/>
              <a:t>) működő szervezet bevonásával valósul meg a projekt, esemény.</a:t>
            </a:r>
          </a:p>
          <a:p>
            <a:pPr marL="0" indent="0" algn="just">
              <a:buNone/>
            </a:pPr>
            <a:endParaRPr lang="hu-HU" sz="3600" dirty="0"/>
          </a:p>
          <a:p>
            <a:pPr marL="0" indent="0" algn="just">
              <a:buNone/>
            </a:pPr>
            <a:r>
              <a:rPr lang="hu-HU" sz="3600" b="1" dirty="0"/>
              <a:t>Igazolás módja: </a:t>
            </a:r>
            <a:r>
              <a:rPr lang="hu-HU" sz="3600" dirty="0"/>
              <a:t>Fotódokumentáció, tematika, jelenléti ív, együttműködési megállapodás</a:t>
            </a:r>
          </a:p>
          <a:p>
            <a:pPr marL="0" indent="0" algn="just">
              <a:buNone/>
            </a:pPr>
            <a:endParaRPr lang="hu-HU" sz="3600" dirty="0"/>
          </a:p>
          <a:p>
            <a:pPr marL="0" indent="0" algn="just">
              <a:buNone/>
            </a:pPr>
            <a:r>
              <a:rPr lang="hu-HU" sz="3600" b="1" dirty="0"/>
              <a:t>Követelmény: </a:t>
            </a:r>
            <a:r>
              <a:rPr lang="hu-HU" sz="3600" dirty="0"/>
              <a:t>minimum 12 alakalom a projekt megvalósítási ideje alatt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88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Önszerveződést támogató tevékenységek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dirty="0"/>
              <a:t>Olyan közösségi akciók, programok, rendezvények megtartása, melynek célja a különböző funkcionális területeken működő szervezetek partnerségi ösztönzése, fejlesztése, jó gyakorlatok átadása az önkéntességről, valamint a közösségi életben résztvevő önkéntesek számának növelése.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b="1" dirty="0"/>
              <a:t>Igazolás módja: </a:t>
            </a:r>
            <a:r>
              <a:rPr lang="hu-HU" dirty="0"/>
              <a:t>Fotódokumentáció, jelenléti ív, önkéntesek bevonásának igazolása eseményenként, plakát és/vagy szóróanyag</a:t>
            </a:r>
          </a:p>
          <a:p>
            <a:endParaRPr lang="hu-HU" dirty="0"/>
          </a:p>
          <a:p>
            <a:pPr marL="0" indent="0" algn="just">
              <a:buNone/>
            </a:pPr>
            <a:r>
              <a:rPr lang="hu-HU" b="1" dirty="0"/>
              <a:t>Követelmények: </a:t>
            </a:r>
            <a:r>
              <a:rPr lang="hu-HU" dirty="0"/>
              <a:t>minimum 4 esemény szervezése, minimum 30 önkéntes/ 4 esemény bevonása</a:t>
            </a:r>
          </a:p>
        </p:txBody>
      </p:sp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9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500" b="1" dirty="0"/>
              <a:t>Közösségi aktivitást támogató tevékenységek</a:t>
            </a:r>
          </a:p>
          <a:p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Olyan közösségi aktivitást támogató partnerkeresési és toborzási szolgáltatások, képzések, közösségi foglalkozások megtartása, melynek célja az önkéntesek felkutatása és felkészítése.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/>
              <a:t>Igazolás módja: </a:t>
            </a:r>
            <a:r>
              <a:rPr lang="hu-HU" sz="2400" dirty="0"/>
              <a:t>Fotódokumentáció, jelenléti ív, tematika, önkéntesek nyilatkozatai bevonásuk igazolására.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/>
              <a:t>Követelmények: </a:t>
            </a:r>
            <a:r>
              <a:rPr lang="hu-HU" sz="2400" dirty="0"/>
              <a:t>minimum 20 önkéntes bevonása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58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Indikátorok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95884"/>
              </p:ext>
            </p:extLst>
          </p:nvPr>
        </p:nvGraphicFramePr>
        <p:xfrm>
          <a:off x="611561" y="1556792"/>
          <a:ext cx="7992887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025">
                  <a:extLst>
                    <a:ext uri="{9D8B030D-6E8A-4147-A177-3AD203B41FA5}">
                      <a16:colId xmlns:a16="http://schemas.microsoft.com/office/drawing/2014/main" val="11292973"/>
                    </a:ext>
                  </a:extLst>
                </a:gridCol>
                <a:gridCol w="749223">
                  <a:extLst>
                    <a:ext uri="{9D8B030D-6E8A-4147-A177-3AD203B41FA5}">
                      <a16:colId xmlns:a16="http://schemas.microsoft.com/office/drawing/2014/main" val="1563960530"/>
                    </a:ext>
                  </a:extLst>
                </a:gridCol>
                <a:gridCol w="1375044">
                  <a:extLst>
                    <a:ext uri="{9D8B030D-6E8A-4147-A177-3AD203B41FA5}">
                      <a16:colId xmlns:a16="http://schemas.microsoft.com/office/drawing/2014/main" val="2139670765"/>
                    </a:ext>
                  </a:extLst>
                </a:gridCol>
                <a:gridCol w="1004840">
                  <a:extLst>
                    <a:ext uri="{9D8B030D-6E8A-4147-A177-3AD203B41FA5}">
                      <a16:colId xmlns:a16="http://schemas.microsoft.com/office/drawing/2014/main" val="2552752941"/>
                    </a:ext>
                  </a:extLst>
                </a:gridCol>
                <a:gridCol w="1286900">
                  <a:extLst>
                    <a:ext uri="{9D8B030D-6E8A-4147-A177-3AD203B41FA5}">
                      <a16:colId xmlns:a16="http://schemas.microsoft.com/office/drawing/2014/main" val="1838947658"/>
                    </a:ext>
                  </a:extLst>
                </a:gridCol>
                <a:gridCol w="1331855">
                  <a:extLst>
                    <a:ext uri="{9D8B030D-6E8A-4147-A177-3AD203B41FA5}">
                      <a16:colId xmlns:a16="http://schemas.microsoft.com/office/drawing/2014/main" val="1663763149"/>
                    </a:ext>
                  </a:extLst>
                </a:gridCol>
              </a:tblGrid>
              <a:tr h="55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Indikátor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Alap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Mértékegység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Típus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Célérték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Azonosító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905258"/>
                  </a:ext>
                </a:extLst>
              </a:tr>
              <a:tr h="254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kormányzati, önkormányzati, ill. társadalmi partnerek vagy nem önkormányzati szervezetek által a HFS keretében tervezett és végrehajtott programok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ESZA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db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OP kimeneti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PO23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596236"/>
                  </a:ext>
                </a:extLst>
              </a:tr>
              <a:tr h="164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Közösségi</a:t>
                      </a:r>
                      <a:r>
                        <a:rPr lang="hu-HU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akcióban részt vevő helyi szervezetek, közösségek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db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HKSF eredmény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I_03_01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129693"/>
                  </a:ext>
                </a:extLst>
              </a:tr>
            </a:tbl>
          </a:graphicData>
        </a:graphic>
      </p:graphicFrame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42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99569"/>
            <a:ext cx="4700075" cy="936104"/>
          </a:xfrm>
        </p:spPr>
        <p:txBody>
          <a:bodyPr/>
          <a:lstStyle/>
          <a:p>
            <a:pPr algn="ctr"/>
            <a:r>
              <a:rPr lang="hu-HU" dirty="0"/>
              <a:t>Támogatást igénylők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Helyi önkormányzat (GFO 321)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Helyi önkormányzati költségvetési szerv (GFO 322)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Központi költségvetési szerv (GFO 312)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Önkormányzati vagy önkormányzati többségi tulajdonú gazdasági társaság (GFO 1, 2, 57)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Köztestület (GFO 54)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Egyházi jogi személy (GFO 55)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2018.01.01. előtt jogerősen bejegyzett Nonprofit szervezet (GFO 517, 521, 528, 529, 561, 562, 563, 569, 572)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4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Támogatási kérelem benyújtásának határideje és 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231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2400" dirty="0"/>
              <a:t>Kérelem benyújtása 2019.07.15. és 2020.01.31. között </a:t>
            </a:r>
          </a:p>
          <a:p>
            <a:pPr algn="just">
              <a:spcAft>
                <a:spcPts val="600"/>
              </a:spcAft>
            </a:pPr>
            <a:endParaRPr lang="hu-HU" sz="2400" dirty="0"/>
          </a:p>
          <a:p>
            <a:pPr algn="just">
              <a:spcAft>
                <a:spcPts val="600"/>
              </a:spcAft>
            </a:pPr>
            <a:r>
              <a:rPr lang="hu-HU" sz="2400" b="1" u="sng" dirty="0"/>
              <a:t>1. szakasz zárás: 2019.11.29.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2. szakasz zárás: 2020.01.31.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hu-HU" sz="2400" dirty="0"/>
          </a:p>
          <a:p>
            <a:pPr algn="just">
              <a:spcAft>
                <a:spcPts val="600"/>
              </a:spcAft>
            </a:pPr>
            <a:r>
              <a:rPr lang="hu-HU" sz="2400" dirty="0"/>
              <a:t>A támogatási kérelmet 1 eredeti papír alapú példányban és azzal mindenben megegyező 1 elektronikus adathordozón szükséges benyújtani a Munkaszervezet részére postai úton.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2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Tartalmi 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6108"/>
            <a:ext cx="8229600" cy="5257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800" b="1" dirty="0"/>
              <a:t>Értékelési szempontok: (</a:t>
            </a:r>
            <a:r>
              <a:rPr lang="hu-HU" sz="2800" b="1" dirty="0" err="1"/>
              <a:t>max</a:t>
            </a:r>
            <a:r>
              <a:rPr lang="hu-HU" sz="2800" b="1" dirty="0"/>
              <a:t>.: 45 pont)</a:t>
            </a:r>
          </a:p>
          <a:p>
            <a:pPr algn="just"/>
            <a:r>
              <a:rPr lang="hu-HU" sz="2400" dirty="0" err="1"/>
              <a:t>Innovativitás</a:t>
            </a:r>
            <a:endParaRPr lang="hu-HU" sz="2400" dirty="0"/>
          </a:p>
          <a:p>
            <a:pPr algn="just"/>
            <a:r>
              <a:rPr lang="hu-HU" sz="2400" dirty="0"/>
              <a:t>Költséghatékonyság</a:t>
            </a:r>
          </a:p>
          <a:p>
            <a:pPr algn="just"/>
            <a:r>
              <a:rPr lang="hu-HU" sz="2400" dirty="0"/>
              <a:t>A támogatást igénylő együttműködéseinek száma</a:t>
            </a:r>
          </a:p>
          <a:p>
            <a:pPr algn="just"/>
            <a:r>
              <a:rPr lang="hu-HU" sz="2400" dirty="0"/>
              <a:t>A projekt megvalósítási ideje alatt vállalt tevékenységek száma</a:t>
            </a:r>
          </a:p>
          <a:p>
            <a:pPr algn="just"/>
            <a:r>
              <a:rPr lang="hu-HU" sz="2400" dirty="0"/>
              <a:t>A projekt népszerűsítése érdekében végzett marketing tevékenységek száma</a:t>
            </a:r>
          </a:p>
          <a:p>
            <a:pPr algn="just"/>
            <a:r>
              <a:rPr lang="hu-HU" sz="2400" dirty="0"/>
              <a:t>A projekt megvalósítási során bevont elsődleges funkcionális területek száma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/>
              <a:t>A támogatási kérelem nem támogatható, amennyiben nem éri el a minimum 23 pontot.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000" dirty="0"/>
              <a:t>Kötelezően megvalósítandó,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endParaRPr lang="hu-HU" sz="28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endParaRPr lang="hu-HU" sz="28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Kötelező tájékoztatás és nyilvánosság biztosítása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Esélyegyenlőségi és környezetvédelmi szempontok érvényesítése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8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Költségkorlátok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40845"/>
              </p:ext>
            </p:extLst>
          </p:nvPr>
        </p:nvGraphicFramePr>
        <p:xfrm>
          <a:off x="447989" y="1484784"/>
          <a:ext cx="8300475" cy="5117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2244">
                  <a:extLst>
                    <a:ext uri="{9D8B030D-6E8A-4147-A177-3AD203B41FA5}">
                      <a16:colId xmlns:a16="http://schemas.microsoft.com/office/drawing/2014/main" val="2373151550"/>
                    </a:ext>
                  </a:extLst>
                </a:gridCol>
                <a:gridCol w="3698231">
                  <a:extLst>
                    <a:ext uri="{9D8B030D-6E8A-4147-A177-3AD203B41FA5}">
                      <a16:colId xmlns:a16="http://schemas.microsoft.com/office/drawing/2014/main" val="1874263684"/>
                    </a:ext>
                  </a:extLst>
                </a:gridCol>
              </a:tblGrid>
              <a:tr h="648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Költségtípus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Maximális mértéke az összes elszámolható költségre vetítve (%)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40017"/>
                  </a:ext>
                </a:extLst>
              </a:tr>
              <a:tr h="627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 előkészítés, tervezés (kivéve közbeszerzési eljárások lefolytatásának költsége)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7%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620603"/>
                  </a:ext>
                </a:extLst>
              </a:tr>
              <a:tr h="66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Közbeszerzési eljárások lefolytatása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2024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Projektmenedzsment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6802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Tájékoztatás, nyilvánosság biztosítás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844674"/>
                  </a:ext>
                </a:extLst>
              </a:tr>
              <a:tr h="1101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 A Felhívás 3.1.2.2. pontja szerinti, önállóan nem támogatható tevékenységek a) – d) pontja tekintetében összesen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958864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0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Támogatás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Minimum 1 000 000 Ft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Maximum 8 000 000 Ft</a:t>
            </a:r>
          </a:p>
          <a:p>
            <a:pPr>
              <a:spcAft>
                <a:spcPts val="600"/>
              </a:spcAft>
            </a:pP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Támogatás maximális mértéke: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/>
              <a:t>	Összes elszámolható költség 100 %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3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Csatolandó mellékletek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hu-HU" sz="4400" dirty="0"/>
              <a:t>Támogatási kérelem adatlap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Megalapozó dokumentum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Együttműködési szándéknyilatkozat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Programterv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Teljes projekt költségvetés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Nonprofit szervezet esetében a szervezet nyilvántartásba vételét igazoló 30 napnál nem régebbi bírósági kivonat.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Szándéknyilatkozat bérleti szerződés megkötésére (amennyiben releváns) </a:t>
            </a:r>
          </a:p>
          <a:p>
            <a:pPr algn="just">
              <a:spcAft>
                <a:spcPts val="600"/>
              </a:spcAft>
            </a:pPr>
            <a:r>
              <a:rPr lang="hu-HU" sz="4400" dirty="0"/>
              <a:t>Árajánlat, amennyiben rendelkezésre áll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47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5400" dirty="0"/>
              <a:t>Tapasztalatok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-4639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46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Áfa levonási jog meghatározása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Támogatási kérelem adatlap 1. pontjában az Áfa levonási jog megfelelő kiválasztása.</a:t>
            </a:r>
          </a:p>
          <a:p>
            <a:endParaRPr lang="hu-HU" sz="2000" dirty="0"/>
          </a:p>
          <a:p>
            <a:pPr>
              <a:spcAft>
                <a:spcPts val="600"/>
              </a:spcAft>
            </a:pPr>
            <a:r>
              <a:rPr lang="hu-HU" sz="1800" dirty="0"/>
              <a:t>(A) A támogatást igénylő nem alanya az ÁFA-</a:t>
            </a:r>
            <a:r>
              <a:rPr lang="hu-HU" sz="1800" dirty="0" err="1"/>
              <a:t>nak</a:t>
            </a:r>
            <a:endParaRPr lang="hu-HU" sz="1800" dirty="0"/>
          </a:p>
          <a:p>
            <a:pPr>
              <a:spcAft>
                <a:spcPts val="600"/>
              </a:spcAft>
            </a:pPr>
            <a:r>
              <a:rPr lang="hu-HU" sz="1800" dirty="0"/>
              <a:t>(B) A támogatást igénylő az egyszerűsített vállalkozói adóról szóló 2002 évi XLIII. (XI. 15.) törvény hatálya alá tartozik</a:t>
            </a:r>
          </a:p>
          <a:p>
            <a:pPr>
              <a:spcAft>
                <a:spcPts val="600"/>
              </a:spcAft>
            </a:pPr>
            <a:r>
              <a:rPr lang="hu-HU" sz="1800" dirty="0"/>
              <a:t>(C) A támogatást igénylő alanya az ÁFA-</a:t>
            </a:r>
            <a:r>
              <a:rPr lang="hu-HU" sz="1800" dirty="0" err="1"/>
              <a:t>nak</a:t>
            </a:r>
            <a:r>
              <a:rPr lang="hu-HU" sz="1800" dirty="0"/>
              <a:t>, de a támogatási kérelemben megjelölt, támogatásból finanszírozott tevékenységekkel kapcsolatban felmerült költségeire vonatkozóan adólevonási jog nem illeti meg</a:t>
            </a:r>
          </a:p>
          <a:p>
            <a:r>
              <a:rPr lang="hu-HU" sz="1900" dirty="0"/>
              <a:t>(D) A támogatást igénylő alanya az ÁFA-</a:t>
            </a:r>
            <a:r>
              <a:rPr lang="hu-HU" sz="1900" dirty="0" err="1"/>
              <a:t>nak</a:t>
            </a:r>
            <a:r>
              <a:rPr lang="hu-HU" sz="1900" dirty="0"/>
              <a:t>, a támogatási kérelemben megjelölt, támogatásból finanszírozott tevékenységekkel kapcsolatban felmerült költségeire vonatkozóan adólevonási jog illeti meg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84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Áfa levonási jog meghatározása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517" y="1412776"/>
            <a:ext cx="8229600" cy="4525963"/>
          </a:xfrm>
        </p:spPr>
        <p:txBody>
          <a:bodyPr>
            <a:normAutofit/>
          </a:bodyPr>
          <a:lstStyle/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pPr>
              <a:spcAft>
                <a:spcPts val="600"/>
              </a:spcAft>
            </a:pPr>
            <a:r>
              <a:rPr lang="hu-HU" sz="1800" dirty="0"/>
              <a:t>(E) A támogatást igénylő alanya az ÁFA-</a:t>
            </a:r>
            <a:r>
              <a:rPr lang="hu-HU" sz="1800" dirty="0" err="1"/>
              <a:t>nak</a:t>
            </a:r>
            <a:r>
              <a:rPr lang="hu-HU" sz="1800" dirty="0"/>
              <a:t>, a támogatási kérelemben megjelölt, támogatásból finanszírozott tevékenységekkel kapcsolatban felmerült költségeire vonatkozóan tételes elkülönítéssel állapítja meg a levonható és a le nem vonható ÁFA összegét.</a:t>
            </a:r>
          </a:p>
          <a:p>
            <a:pPr>
              <a:spcAft>
                <a:spcPts val="600"/>
              </a:spcAft>
            </a:pPr>
            <a:r>
              <a:rPr lang="hu-HU" sz="1800" dirty="0"/>
              <a:t>(F) A támogatást igénylő alanya az ÁFA-</a:t>
            </a:r>
            <a:r>
              <a:rPr lang="hu-HU" sz="1800" dirty="0" err="1"/>
              <a:t>nak</a:t>
            </a:r>
            <a:r>
              <a:rPr lang="hu-HU" sz="1800" dirty="0"/>
              <a:t>, a támogatási kérelemben megjelölt, támogatásból finanszírozott tevékenységekkel kapcsolatban felmerült költségeire vonatkozóan arányosítással állapítja meg a levonható és a le nem vonható ÁFA összegét.</a:t>
            </a:r>
          </a:p>
          <a:p>
            <a:r>
              <a:rPr lang="hu-HU" sz="1800" dirty="0"/>
              <a:t>(G) A felhívás nem teszi lehetővé a le nem vonható ÁFA elszámolását.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86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Megvalósítandó tevékenységek besorolása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400" dirty="0">
                <a:solidFill>
                  <a:prstClr val="black"/>
                </a:solidFill>
              </a:rPr>
              <a:t>Támogatási kérelem adatlap 2.5.4 Megvalósítandó tevékenységek: </a:t>
            </a:r>
          </a:p>
          <a:p>
            <a:pPr lvl="0"/>
            <a:endParaRPr lang="hu-HU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dirty="0" err="1">
                <a:ea typeface="Times New Roman" panose="02020603050405020304" pitchFamily="18" charset="0"/>
              </a:rPr>
              <a:t>Helyi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felhívás</a:t>
            </a:r>
            <a:r>
              <a:rPr lang="en-GB" sz="2000" dirty="0">
                <a:ea typeface="Times New Roman" panose="02020603050405020304" pitchFamily="18" charset="0"/>
              </a:rPr>
              <a:t> 3.1.1. </a:t>
            </a:r>
            <a:r>
              <a:rPr lang="en-GB" sz="2000" dirty="0" err="1">
                <a:ea typeface="Times New Roman" panose="02020603050405020304" pitchFamily="18" charset="0"/>
              </a:rPr>
              <a:t>pontja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szerinti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bontásban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szükséges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feltüntetni</a:t>
            </a:r>
            <a:r>
              <a:rPr lang="hu-HU" sz="2000" dirty="0">
                <a:ea typeface="Times New Roman" panose="02020603050405020304" pitchFamily="18" charset="0"/>
              </a:rPr>
              <a:t> pl.: </a:t>
            </a:r>
          </a:p>
          <a:p>
            <a:pPr marL="0" indent="0" algn="ctr">
              <a:buNone/>
            </a:pPr>
            <a:r>
              <a:rPr lang="hu-HU" sz="2000" i="1" dirty="0">
                <a:solidFill>
                  <a:schemeClr val="accent6">
                    <a:lumMod val="75000"/>
                  </a:schemeClr>
                </a:solidFill>
              </a:rPr>
              <a:t>3.1.1. b) Győr helytörténetét kulturális sajátosságokat, a városi legendákat feldolgozó kiállítás szervezése</a:t>
            </a:r>
          </a:p>
          <a:p>
            <a:pPr marL="0" indent="0" algn="ctr">
              <a:buNone/>
            </a:pPr>
            <a:r>
              <a:rPr lang="hu-HU" sz="2000" i="1" dirty="0">
                <a:solidFill>
                  <a:schemeClr val="accent6">
                    <a:lumMod val="75000"/>
                  </a:schemeClr>
                </a:solidFill>
              </a:rPr>
              <a:t>„Emlékkiállítás Győr 750”</a:t>
            </a:r>
          </a:p>
          <a:p>
            <a:endParaRPr lang="hu-HU" sz="2000" dirty="0"/>
          </a:p>
          <a:p>
            <a:pPr marL="0" indent="0" algn="just">
              <a:buNone/>
            </a:pPr>
            <a:r>
              <a:rPr lang="en-GB" sz="2000" dirty="0" err="1"/>
              <a:t>tervezett</a:t>
            </a:r>
            <a:r>
              <a:rPr lang="en-GB" sz="2000" dirty="0"/>
              <a:t> ÖSSZES </a:t>
            </a:r>
            <a:r>
              <a:rPr lang="en-GB" sz="2000" dirty="0" err="1"/>
              <a:t>támogatható</a:t>
            </a:r>
            <a:r>
              <a:rPr lang="en-GB" sz="2000" dirty="0"/>
              <a:t> </a:t>
            </a:r>
            <a:r>
              <a:rPr lang="en-GB" sz="2000" dirty="0" err="1"/>
              <a:t>tevékenység</a:t>
            </a:r>
            <a:r>
              <a:rPr lang="hu-HU" sz="2000" dirty="0"/>
              <a:t>e</a:t>
            </a:r>
            <a:r>
              <a:rPr lang="en-GB" sz="2000" dirty="0"/>
              <a:t>t </a:t>
            </a:r>
            <a:r>
              <a:rPr lang="en-GB" sz="2000" dirty="0" err="1"/>
              <a:t>tételesen</a:t>
            </a:r>
            <a:r>
              <a:rPr lang="en-GB" sz="2000" dirty="0"/>
              <a:t> (</a:t>
            </a:r>
            <a:r>
              <a:rPr lang="en-GB" sz="2000" dirty="0" err="1"/>
              <a:t>önállóan</a:t>
            </a:r>
            <a:r>
              <a:rPr lang="en-GB" sz="2000" dirty="0"/>
              <a:t> </a:t>
            </a:r>
            <a:r>
              <a:rPr lang="en-GB" sz="2000" dirty="0" err="1"/>
              <a:t>támogatható</a:t>
            </a:r>
            <a:r>
              <a:rPr lang="en-GB" sz="2000" dirty="0"/>
              <a:t> </a:t>
            </a:r>
            <a:r>
              <a:rPr lang="en-GB" sz="2000" dirty="0" err="1"/>
              <a:t>tevékenységek</a:t>
            </a:r>
            <a:r>
              <a:rPr lang="en-GB" sz="2000" dirty="0"/>
              <a:t>, </a:t>
            </a:r>
            <a:r>
              <a:rPr lang="en-GB" sz="2000" dirty="0" err="1"/>
              <a:t>önállóan</a:t>
            </a:r>
            <a:r>
              <a:rPr lang="en-GB" sz="2000" dirty="0"/>
              <a:t> </a:t>
            </a: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támogatható</a:t>
            </a:r>
            <a:r>
              <a:rPr lang="en-GB" sz="2000" dirty="0"/>
              <a:t>, </a:t>
            </a:r>
            <a:r>
              <a:rPr lang="en-GB" sz="2000" dirty="0" err="1"/>
              <a:t>választható</a:t>
            </a:r>
            <a:r>
              <a:rPr lang="en-GB" sz="2000" dirty="0"/>
              <a:t> </a:t>
            </a:r>
            <a:r>
              <a:rPr lang="en-GB" sz="2000" dirty="0" err="1"/>
              <a:t>tevékenységek</a:t>
            </a:r>
            <a:r>
              <a:rPr lang="en-GB" sz="2000" dirty="0"/>
              <a:t>, </a:t>
            </a:r>
            <a:r>
              <a:rPr lang="en-GB" sz="2000" dirty="0" err="1"/>
              <a:t>önállóan</a:t>
            </a:r>
            <a:r>
              <a:rPr lang="en-GB" sz="2000" dirty="0"/>
              <a:t> </a:t>
            </a: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támogatható</a:t>
            </a:r>
            <a:r>
              <a:rPr lang="en-GB" sz="2000" dirty="0"/>
              <a:t>, </a:t>
            </a:r>
            <a:r>
              <a:rPr lang="en-GB" sz="2000" dirty="0" err="1"/>
              <a:t>kötelezően</a:t>
            </a:r>
            <a:r>
              <a:rPr lang="en-GB" sz="2000" dirty="0"/>
              <a:t> </a:t>
            </a:r>
            <a:r>
              <a:rPr lang="en-GB" sz="2000" dirty="0" err="1"/>
              <a:t>megvalósítandó</a:t>
            </a:r>
            <a:r>
              <a:rPr lang="en-GB" sz="2000" dirty="0"/>
              <a:t> </a:t>
            </a:r>
            <a:r>
              <a:rPr lang="en-GB" sz="2000" dirty="0" err="1"/>
              <a:t>tevékenységek</a:t>
            </a:r>
            <a:r>
              <a:rPr lang="hu-HU" sz="2000" dirty="0"/>
              <a:t>) szükséges feltüntetni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Költségvetés tervezése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3846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Támogatási kérelem adatlap 2.7 pontjának kitöltésének helyes módja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</a:rPr>
              <a:t>A költségtípusok és a költségelemek a Helyi felhívás 5.5 pontjában található felsorolásból választhatók. A költségtípusokat az aláhúzott elemek, a költségelemeket pedig a francia bekezdéssel jelzett elemek jelzik.</a:t>
            </a:r>
            <a:endParaRPr lang="hu-HU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1299"/>
              </p:ext>
            </p:extLst>
          </p:nvPr>
        </p:nvGraphicFramePr>
        <p:xfrm>
          <a:off x="755577" y="2492896"/>
          <a:ext cx="7704854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2122767">
                  <a:extLst>
                    <a:ext uri="{9D8B030D-6E8A-4147-A177-3AD203B41FA5}">
                      <a16:colId xmlns:a16="http://schemas.microsoft.com/office/drawing/2014/main" val="2017382881"/>
                    </a:ext>
                  </a:extLst>
                </a:gridCol>
                <a:gridCol w="1795166">
                  <a:extLst>
                    <a:ext uri="{9D8B030D-6E8A-4147-A177-3AD203B41FA5}">
                      <a16:colId xmlns:a16="http://schemas.microsoft.com/office/drawing/2014/main" val="3351910678"/>
                    </a:ext>
                  </a:extLst>
                </a:gridCol>
                <a:gridCol w="1664156">
                  <a:extLst>
                    <a:ext uri="{9D8B030D-6E8A-4147-A177-3AD203B41FA5}">
                      <a16:colId xmlns:a16="http://schemas.microsoft.com/office/drawing/2014/main" val="495611094"/>
                    </a:ext>
                  </a:extLst>
                </a:gridCol>
                <a:gridCol w="1022072">
                  <a:extLst>
                    <a:ext uri="{9D8B030D-6E8A-4147-A177-3AD203B41FA5}">
                      <a16:colId xmlns:a16="http://schemas.microsoft.com/office/drawing/2014/main" val="2121486560"/>
                    </a:ext>
                  </a:extLst>
                </a:gridCol>
                <a:gridCol w="1100693">
                  <a:extLst>
                    <a:ext uri="{9D8B030D-6E8A-4147-A177-3AD203B41FA5}">
                      <a16:colId xmlns:a16="http://schemas.microsoft.com/office/drawing/2014/main" val="1416115633"/>
                    </a:ext>
                  </a:extLst>
                </a:gridCol>
              </a:tblGrid>
              <a:tr h="91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Tevékenység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Költségtípus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Költségelem (opcionális)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Nettó összköltség (Ft)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Bruttó összköltség (Ft)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53245"/>
                  </a:ext>
                </a:extLst>
              </a:tr>
              <a:tr h="740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Emlékkiállítás Győr 750</a:t>
                      </a:r>
                      <a:endParaRPr lang="hu-HU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Szakmai megvalósításhoz kapcsolódó bérleti díj </a:t>
                      </a:r>
                      <a:endParaRPr lang="hu-HU" sz="11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szakmai megvalósításhoz kapcsolódó bérleti díjak </a:t>
                      </a:r>
                      <a:endParaRPr lang="hu-HU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62660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49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bbanás 1 5"/>
          <p:cNvSpPr/>
          <p:nvPr/>
        </p:nvSpPr>
        <p:spPr>
          <a:xfrm>
            <a:off x="755576" y="1304925"/>
            <a:ext cx="7704855" cy="522688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C69DC5-F61C-4860-964B-86C21F0D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7F5BE3-32B5-409B-9B85-CEE441B3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39" y="1844824"/>
            <a:ext cx="6552729" cy="3096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9600" b="1" dirty="0"/>
          </a:p>
          <a:p>
            <a:pPr marL="0" indent="0" algn="ctr">
              <a:buNone/>
            </a:pPr>
            <a:r>
              <a:rPr lang="hu-HU" sz="7200" b="1" dirty="0"/>
              <a:t>KIEMELTEN FONTOS</a:t>
            </a:r>
            <a:r>
              <a:rPr lang="hu-HU" sz="7200" b="1" dirty="0" smtClean="0"/>
              <a:t>!</a:t>
            </a:r>
            <a:endParaRPr lang="hu-HU" sz="7200" b="1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12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Egyszerűsített költségelszámolásra vonatkozó előírások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300"/>
              </a:spcAft>
            </a:pPr>
            <a:endParaRPr lang="hu-HU" sz="1800" b="1" dirty="0"/>
          </a:p>
          <a:p>
            <a:pPr marL="0" indent="0" algn="just">
              <a:spcAft>
                <a:spcPts val="300"/>
              </a:spcAft>
              <a:buNone/>
            </a:pPr>
            <a:r>
              <a:rPr lang="hu-HU" sz="1800" b="1" dirty="0"/>
              <a:t>A projekt szakmai megvalósításában közvetlenül közreműködő munkatársak személyi jellegű ráfordításainak 15%-a fordítható a projekt megvalósításához közvetetten kapcsolódó tevékenységek, szolgáltatások költségeinek fedezetére.</a:t>
            </a:r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   Felhívások keretében a</a:t>
            </a:r>
          </a:p>
          <a:p>
            <a:pPr lvl="0" algn="just"/>
            <a:r>
              <a:rPr lang="hu-HU" sz="1800" dirty="0">
                <a:latin typeface="Times New Roman "/>
                <a:ea typeface="Symbol" panose="05050102010706020507" pitchFamily="18" charset="2"/>
                <a:cs typeface="Symbol" panose="05050102010706020507" pitchFamily="18" charset="2"/>
              </a:rPr>
              <a:t>     </a:t>
            </a:r>
            <a:r>
              <a:rPr lang="hu-HU" sz="1800" dirty="0"/>
              <a:t>Szakmai megvalósításhoz kapcsolódó anyagköltség,</a:t>
            </a:r>
          </a:p>
          <a:p>
            <a:pPr lvl="0" algn="just"/>
            <a:r>
              <a:rPr lang="hu-HU" sz="1800" dirty="0">
                <a:latin typeface="Times New Roman "/>
                <a:ea typeface="Symbol" panose="05050102010706020507" pitchFamily="18" charset="2"/>
                <a:cs typeface="Symbol" panose="05050102010706020507" pitchFamily="18" charset="2"/>
              </a:rPr>
              <a:t>     </a:t>
            </a:r>
            <a:r>
              <a:rPr lang="hu-HU" sz="1800" dirty="0"/>
              <a:t>Kötelező nyilvánosság biztosításának költsége,</a:t>
            </a:r>
          </a:p>
          <a:p>
            <a:pPr lvl="0" algn="just"/>
            <a:r>
              <a:rPr lang="hu-HU" sz="1800" dirty="0"/>
              <a:t>     Általános (rezsi) költség </a:t>
            </a:r>
            <a:r>
              <a:rPr lang="hu-HU" sz="1400" i="1" dirty="0"/>
              <a:t>(Sokszínű közösségek felhívásnál releváns)</a:t>
            </a:r>
          </a:p>
          <a:p>
            <a:pPr marL="0" indent="0" algn="just">
              <a:buNone/>
            </a:pPr>
            <a:r>
              <a:rPr lang="hu-HU" sz="1800" b="1" dirty="0"/>
              <a:t>a közvetett költségek</a:t>
            </a:r>
            <a:r>
              <a:rPr lang="hu-HU" sz="1800" dirty="0"/>
              <a:t>. </a:t>
            </a:r>
            <a:r>
              <a:rPr lang="hu-HU" sz="1800" b="1" dirty="0"/>
              <a:t>Ezek a költségek csak átalány alapú elszámolásként </a:t>
            </a:r>
            <a:r>
              <a:rPr lang="hu-HU" sz="1800" b="1" dirty="0" err="1"/>
              <a:t>nyújthatóak</a:t>
            </a:r>
            <a:r>
              <a:rPr lang="hu-HU" sz="1800" b="1" dirty="0"/>
              <a:t> be a szakmai megvalósításában közvetlenül közreműködő munkatársak személyi jellegű ráfordításainak 15%-a erejéig, megtartva a Felhívás 5.7 pontjában szereplő vonatkozó költségkorlátokat is.</a:t>
            </a:r>
            <a:endParaRPr lang="hu-HU" sz="18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22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Választható,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endParaRPr lang="hu-HU" sz="24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endParaRPr lang="hu-HU" sz="24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Eszközbeszerzés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Anyagköltség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Marketing tevékenység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Interaktív médiatár fejlesztése </a:t>
            </a:r>
          </a:p>
          <a:p>
            <a:pPr marL="0" indent="0">
              <a:buNone/>
            </a:pPr>
            <a:r>
              <a:rPr lang="hu-HU" sz="2400" dirty="0"/>
              <a:t>e)   Közbeszerzés lefolytatása</a:t>
            </a:r>
          </a:p>
          <a:p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5322368" y="2708920"/>
            <a:ext cx="227456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552805" y="3212976"/>
            <a:ext cx="332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3.1.1. a) – d) pontokban foglalt önállóan támogatható tevékenységek lebonyolításához kapcsolódóan</a:t>
            </a:r>
          </a:p>
          <a:p>
            <a:endParaRPr lang="hu-HU" dirty="0"/>
          </a:p>
        </p:txBody>
      </p:sp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18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Egyszerűsített költségelszámolásra vonatkozó előírások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közvetlenül közreműködő munkatársak személyi jellegű ráfordításainak minősülnek a projekt szakmai megvalósításában közvetlenül közreműködő munkatársak személyi jellegű ráfordításai, tehát a vetítési alap: a szakmai megvalósításban résztvevő munkatársak személyi jellegű ráfordításai költségkategória (</a:t>
            </a:r>
            <a:r>
              <a:rPr lang="hu-HU" sz="2000" dirty="0">
                <a:solidFill>
                  <a:srgbClr val="FF0000"/>
                </a:solidFill>
              </a:rPr>
              <a:t>munkabér, megbízási díj, foglalkoztatást terhelő járulékok</a:t>
            </a:r>
            <a:r>
              <a:rPr lang="hu-HU" sz="2000" dirty="0"/>
              <a:t>), amelybe a projektmenedzsment költségei nem tartoznak bele.</a:t>
            </a:r>
          </a:p>
          <a:p>
            <a:endParaRPr lang="hu-HU" sz="2000" dirty="0"/>
          </a:p>
          <a:p>
            <a:pPr marL="0" indent="0" algn="just">
              <a:buNone/>
            </a:pPr>
            <a:r>
              <a:rPr lang="hu-HU" sz="2000" dirty="0">
                <a:solidFill>
                  <a:srgbClr val="0070C0"/>
                </a:solidFill>
              </a:rPr>
              <a:t>Az Irányító Hatóság korábbi állásfoglalása alapján vetítési alap betervezése minden projektben kötelező, </a:t>
            </a:r>
            <a:r>
              <a:rPr lang="hu-HU" sz="2000" dirty="0">
                <a:solidFill>
                  <a:srgbClr val="FF0000"/>
                </a:solidFill>
              </a:rPr>
              <a:t>vetítési alap nélkül a támogatási kérelem nem hagyható jóvá</a:t>
            </a:r>
            <a:r>
              <a:rPr lang="hu-HU" sz="2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12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Együttműködési megállapodás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/>
              <a:t>Az Együttműködési szándéknyilatkozatokban megjelölt együttműködő partnerek a vállalt feladatok ellátásáért díjazásban nem részesülhetnek.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Az ellenérték fejében nyújtott szolgáltatást végzők nem együttműködő partnereknek minősülnek a támogatási kérelem szempontjából.</a:t>
            </a:r>
          </a:p>
          <a:p>
            <a:r>
              <a:rPr lang="hu-HU" sz="2400" dirty="0"/>
              <a:t>A megállapodás partner által vállalt konkrét pontjában a  </a:t>
            </a:r>
            <a:r>
              <a:rPr lang="hu-HU" sz="2400" dirty="0">
                <a:solidFill>
                  <a:srgbClr val="FF0000"/>
                </a:solidFill>
              </a:rPr>
              <a:t>feladatok részletes leírása szükséges, a „projekt megvalósításában közreműködik” kifejezés nem elég.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Megalapozó dokumentum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356" y="1412776"/>
            <a:ext cx="8363272" cy="51845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u-HU" sz="2400" dirty="0"/>
              <a:t>2.3 pontja megvalósítandó tevékenységek bemutatása</a:t>
            </a:r>
          </a:p>
          <a:p>
            <a:pPr marL="0" indent="0">
              <a:buNone/>
            </a:pPr>
            <a:r>
              <a:rPr lang="hu-HU" sz="1800" dirty="0"/>
              <a:t>A táblázat kitöltése szükséges. Itt részletesen kifejthető karakterkorlát nélkül a tervezett projekt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53488"/>
              </p:ext>
            </p:extLst>
          </p:nvPr>
        </p:nvGraphicFramePr>
        <p:xfrm>
          <a:off x="755576" y="2852936"/>
          <a:ext cx="7488832" cy="34892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8208">
                  <a:extLst>
                    <a:ext uri="{9D8B030D-6E8A-4147-A177-3AD203B41FA5}">
                      <a16:colId xmlns:a16="http://schemas.microsoft.com/office/drawing/2014/main" val="2716339997"/>
                    </a:ext>
                  </a:extLst>
                </a:gridCol>
                <a:gridCol w="3700624">
                  <a:extLst>
                    <a:ext uri="{9D8B030D-6E8A-4147-A177-3AD203B41FA5}">
                      <a16:colId xmlns:a16="http://schemas.microsoft.com/office/drawing/2014/main" val="1383653360"/>
                    </a:ext>
                  </a:extLst>
                </a:gridCol>
              </a:tblGrid>
              <a:tr h="268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Tevékenység neve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67175" algn="l"/>
                        </a:tabLs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14944"/>
                  </a:ext>
                </a:extLst>
              </a:tr>
              <a:tr h="834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Illeszkedés a Felhívásban meghatározott támogatható tevékenységekhez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10685"/>
                  </a:ext>
                </a:extLst>
              </a:tr>
              <a:tr h="47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Tevékenység célja, célcsoportja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55510"/>
                  </a:ext>
                </a:extLst>
              </a:tr>
              <a:tr h="268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Tevékenység szakmai leírása 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10806"/>
                  </a:ext>
                </a:extLst>
              </a:tr>
              <a:tr h="551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Tevékenység iránti igény bemutatása, indokoltsága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63388"/>
                  </a:ext>
                </a:extLst>
              </a:tr>
              <a:tr h="268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Megvalósítás tervezett kezdete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63664"/>
                  </a:ext>
                </a:extLst>
              </a:tr>
              <a:tr h="268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Megvalósítás tervezett vége 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83512"/>
                  </a:ext>
                </a:extLst>
              </a:tr>
              <a:tr h="551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Tevékenység megvalósításának becsült költsége (Ft)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91646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84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Tételes költségvetés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r>
              <a:rPr lang="hu-HU" sz="2000" dirty="0"/>
              <a:t>Az adatlapon szükséges feltüntetni a műszaki jellemzők mellett, hogy az elszámolni kívánt költségtétel körülbelül milyen költségelemekből adódik össze, amennyiben szakmai szolgáltatás elszámolása történik.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55359"/>
              </p:ext>
            </p:extLst>
          </p:nvPr>
        </p:nvGraphicFramePr>
        <p:xfrm>
          <a:off x="473178" y="3730840"/>
          <a:ext cx="8125636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737">
                  <a:extLst>
                    <a:ext uri="{9D8B030D-6E8A-4147-A177-3AD203B41FA5}">
                      <a16:colId xmlns:a16="http://schemas.microsoft.com/office/drawing/2014/main" val="1667331160"/>
                    </a:ext>
                  </a:extLst>
                </a:gridCol>
                <a:gridCol w="2124725">
                  <a:extLst>
                    <a:ext uri="{9D8B030D-6E8A-4147-A177-3AD203B41FA5}">
                      <a16:colId xmlns:a16="http://schemas.microsoft.com/office/drawing/2014/main" val="1269729467"/>
                    </a:ext>
                  </a:extLst>
                </a:gridCol>
                <a:gridCol w="2076870">
                  <a:extLst>
                    <a:ext uri="{9D8B030D-6E8A-4147-A177-3AD203B41FA5}">
                      <a16:colId xmlns:a16="http://schemas.microsoft.com/office/drawing/2014/main" val="1410976441"/>
                    </a:ext>
                  </a:extLst>
                </a:gridCol>
                <a:gridCol w="2000304">
                  <a:extLst>
                    <a:ext uri="{9D8B030D-6E8A-4147-A177-3AD203B41FA5}">
                      <a16:colId xmlns:a16="http://schemas.microsoft.com/office/drawing/2014/main" val="134511129"/>
                    </a:ext>
                  </a:extLst>
                </a:gridCol>
              </a:tblGrid>
              <a:tr h="6482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A projektben elszámolni kívánt tétel megnevezése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A tétel szakmai tartalmának részletes kifejtése, műszaki, vagy egyéb jellemzője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A tétel szükségességének rövid szöveges indoklása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A tételre elszámolni kívánt költség összege (Ft)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23360"/>
                  </a:ext>
                </a:extLst>
              </a:tr>
              <a:tr h="1223959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err="1">
                          <a:effectLst/>
                        </a:rPr>
                        <a:t>cross</a:t>
                      </a:r>
                      <a:r>
                        <a:rPr lang="hu-HU" sz="1100" u="none" strike="noStrike" dirty="0">
                          <a:effectLst/>
                        </a:rPr>
                        <a:t>-over együttműködés keretében rendezvény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>
                          <a:effectLst/>
                        </a:rPr>
                        <a:t>Teljeskörű szakmai szolgáltatás nyújtásának költsége, mely magában foglalja </a:t>
                      </a:r>
                      <a:r>
                        <a:rPr lang="hu-HU" sz="1100" u="none" strike="noStrike" dirty="0" err="1">
                          <a:effectLst/>
                        </a:rPr>
                        <a:t>pl</a:t>
                      </a:r>
                      <a:r>
                        <a:rPr lang="hu-HU" sz="1100" u="none" strike="noStrike" dirty="0">
                          <a:effectLst/>
                        </a:rPr>
                        <a:t>: fellépők díját, hangosítást, mobilszínpad bérlését, moderátor költségét </a:t>
                      </a:r>
                      <a:r>
                        <a:rPr lang="hu-HU" sz="1100" u="none" strike="noStrike" dirty="0" err="1">
                          <a:effectLst/>
                        </a:rPr>
                        <a:t>stb</a:t>
                      </a:r>
                      <a:r>
                        <a:rPr lang="hu-HU" sz="1100" u="none" strike="noStrike" dirty="0">
                          <a:effectLst/>
                        </a:rPr>
                        <a:t>……..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97274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1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Támogatási kérelem benyújtás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A gyorsabb ügyintézést segíti elő a támogatási kérelem és a hiánypótlási dokumentáció személyes benyújtása </a:t>
            </a: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sz="2800" dirty="0">
                <a:hlinkClick r:id="rId3"/>
              </a:rPr>
              <a:t>https://www.palyazat.gov.hu/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>
                <a:hlinkClick r:id="rId4"/>
              </a:rPr>
              <a:t>http://clld.arrabona.eu/</a:t>
            </a:r>
            <a:endParaRPr lang="hu-HU" sz="28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-4639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>Elérhetőségi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hu-HU" sz="2800" dirty="0"/>
              <a:t>Személyesen ügyfélfogadási időben:</a:t>
            </a:r>
          </a:p>
          <a:p>
            <a:pPr marL="0" indent="0" algn="ctr">
              <a:buNone/>
            </a:pPr>
            <a:r>
              <a:rPr lang="hu-HU" sz="2800" dirty="0"/>
              <a:t>Győr Baross Gábor utca 43.</a:t>
            </a:r>
          </a:p>
          <a:p>
            <a:pPr marL="0" indent="0" algn="ctr">
              <a:buNone/>
            </a:pPr>
            <a:r>
              <a:rPr lang="hu-HU" sz="2800" dirty="0"/>
              <a:t>Hétfő – Csütörtök: 9:00 – 15:00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u-HU" sz="2800" dirty="0"/>
              <a:t>Péntek: 8:00 – 14:00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Telefon:</a:t>
            </a:r>
          </a:p>
          <a:p>
            <a:pPr marL="0" indent="0" algn="ctr">
              <a:buNone/>
            </a:pPr>
            <a:r>
              <a:rPr lang="hu-HU" sz="2400" dirty="0"/>
              <a:t>+36 96/515-636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Email: clldgyor@arrabona.eu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8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80920" cy="144016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3074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3075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87524" y="3329691"/>
            <a:ext cx="59766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Csányi Péter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Munkaszervezet-vezető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és szakmai elvárások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Minimum egy önállóan támogatható tevékenység megvalósítása kötelező</a:t>
            </a:r>
          </a:p>
          <a:p>
            <a:pPr lvl="0" algn="just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A projekt illeszkedjen a Győri Helyi Közösségi Fejlesztési Stratégia prioritásaihoz, céljaihoz</a:t>
            </a:r>
          </a:p>
          <a:p>
            <a:pPr lvl="0" algn="just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Nem támogathatók olyan rendezvények, melyek nemzeti ünnepekhez kapcsolódnak.</a:t>
            </a:r>
          </a:p>
          <a:p>
            <a:pPr lvl="0" algn="just"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</a:rPr>
              <a:t>A szervezett esemény témáját, helyszínét és időpontját a megvalósítást megelőző 30. napig meg kell jelentetni a Győri Helyi Akciócsoport honlapján.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80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és szakmai elvárások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hu-HU" sz="2000" dirty="0">
                <a:solidFill>
                  <a:prstClr val="black"/>
                </a:solidFill>
              </a:rPr>
              <a:t>A 3.1.1. és 3.1.2 pontban meghatározott tevékenységekkel kapcsolatos elvárások: </a:t>
            </a: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</a:rPr>
              <a:t> </a:t>
            </a:r>
          </a:p>
          <a:p>
            <a:pPr marL="514350" lvl="0" indent="-514350" algn="just">
              <a:buFont typeface="Arial" panose="020B0604020202020204" pitchFamily="34" charset="0"/>
              <a:buAutoNum type="alphaLcParenR"/>
            </a:pPr>
            <a:r>
              <a:rPr lang="hu-HU" sz="2200" b="1" dirty="0">
                <a:solidFill>
                  <a:prstClr val="black"/>
                </a:solidFill>
              </a:rPr>
              <a:t>Város(rész)i kulturális örökségre építő rendezvények, programok, fesztiválok, közösségi akciók szervezése a helyi lakosság bevonásával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prstClr val="black"/>
                </a:solidFill>
              </a:rPr>
              <a:t>helyi közösségek (egyházközösségek is) rendezvényeinek, programjainak, közösségi akcióinak, fesztiváloknak a támogatása a múlt örökségének élővé tétele érdekében</a:t>
            </a:r>
          </a:p>
          <a:p>
            <a:pPr marL="457200" lvl="1" indent="0" algn="just">
              <a:buNone/>
            </a:pPr>
            <a:endParaRPr lang="hu-HU" sz="2000" dirty="0">
              <a:solidFill>
                <a:prstClr val="black"/>
              </a:solidFill>
            </a:endParaRPr>
          </a:p>
          <a:p>
            <a:pPr marL="514800" lvl="0" indent="-514800" algn="just">
              <a:buFont typeface="+mj-lt"/>
              <a:buAutoNum type="alphaLcParenR"/>
            </a:pPr>
            <a:r>
              <a:rPr lang="hu-HU" sz="2200" b="1" dirty="0">
                <a:solidFill>
                  <a:prstClr val="black"/>
                </a:solidFill>
              </a:rPr>
              <a:t>Helytörténetet, kulturális sajátosságokat, a városi legendákat feldolgozó produkciók, kiállítások, programok megrendezése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</a:rPr>
              <a:t>levéltári kutatásokon vagy családi történeteken, helyi, városi, városrészi  legendákon alapuló örökség feltárása és bemutatása kiállításokon, produkciókon, programokon keresztül.</a:t>
            </a:r>
            <a:endParaRPr lang="hu-HU" sz="2000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88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sz="2200" b="1" dirty="0">
                <a:solidFill>
                  <a:prstClr val="black"/>
                </a:solidFill>
              </a:rPr>
              <a:t>c) Szakrális helyek eseményeinek támogatása </a:t>
            </a:r>
          </a:p>
          <a:p>
            <a:pPr lvl="0"/>
            <a:r>
              <a:rPr lang="hu-HU" sz="2200" dirty="0">
                <a:solidFill>
                  <a:prstClr val="black"/>
                </a:solidFill>
              </a:rPr>
              <a:t>rendezvények szervezése</a:t>
            </a:r>
          </a:p>
          <a:p>
            <a:pPr lvl="0"/>
            <a:r>
              <a:rPr lang="hu-HU" sz="2200" dirty="0">
                <a:solidFill>
                  <a:prstClr val="black"/>
                </a:solidFill>
              </a:rPr>
              <a:t>programok szervezése</a:t>
            </a:r>
          </a:p>
          <a:p>
            <a:pPr lvl="0"/>
            <a:r>
              <a:rPr lang="hu-HU" sz="2200" dirty="0">
                <a:solidFill>
                  <a:prstClr val="black"/>
                </a:solidFill>
              </a:rPr>
              <a:t>közösségi akciók szervezése</a:t>
            </a:r>
          </a:p>
          <a:p>
            <a:pPr marL="0" lvl="0" indent="0">
              <a:buNone/>
            </a:pPr>
            <a:r>
              <a:rPr lang="hu-HU" sz="22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hu-HU" sz="2200" b="1" dirty="0">
                <a:solidFill>
                  <a:prstClr val="black"/>
                </a:solidFill>
              </a:rPr>
              <a:t>d) Városi, városrészi kulturális, helytörténeti túrák szervezése</a:t>
            </a:r>
          </a:p>
          <a:p>
            <a:pPr marL="0" lvl="0" indent="0">
              <a:buNone/>
            </a:pPr>
            <a:r>
              <a:rPr lang="hu-HU" sz="2200" dirty="0">
                <a:solidFill>
                  <a:prstClr val="black"/>
                </a:solidFill>
              </a:rPr>
              <a:t>•  túraútvonalak kidolgozása, fejlesztése </a:t>
            </a:r>
          </a:p>
          <a:p>
            <a:pPr marL="0" lvl="0" indent="0">
              <a:buNone/>
            </a:pPr>
            <a:r>
              <a:rPr lang="hu-HU" sz="2200" dirty="0">
                <a:solidFill>
                  <a:prstClr val="black"/>
                </a:solidFill>
              </a:rPr>
              <a:t>•  túrák szervezése</a:t>
            </a:r>
          </a:p>
          <a:p>
            <a:pPr marL="0" lvl="0" indent="0">
              <a:buNone/>
            </a:pPr>
            <a:endParaRPr lang="hu-HU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sz="2200" b="1" dirty="0">
                <a:solidFill>
                  <a:prstClr val="black"/>
                </a:solidFill>
              </a:rPr>
              <a:t>e) Interaktív médiatár fejlesztése a felhívás 3.1.1. a – d) pontjaihoz kapcsolódó tevékenységek vonatkozásában </a:t>
            </a:r>
          </a:p>
          <a:p>
            <a:pPr marL="0" lvl="0" indent="0">
              <a:buNone/>
            </a:pPr>
            <a:r>
              <a:rPr lang="hu-HU" sz="2200" dirty="0">
                <a:solidFill>
                  <a:prstClr val="black"/>
                </a:solidFill>
              </a:rPr>
              <a:t>•  családtörténetek városrész múltja szempontjából releváns      bemutatása</a:t>
            </a:r>
          </a:p>
          <a:p>
            <a:pPr marL="0" lvl="0" indent="0">
              <a:buNone/>
            </a:pPr>
            <a:r>
              <a:rPr lang="hu-HU" sz="2200" dirty="0">
                <a:solidFill>
                  <a:prstClr val="black"/>
                </a:solidFill>
              </a:rPr>
              <a:t>•  virtuális kiállítások a digitalizált anyagokból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55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3296</Words>
  <Application>Microsoft Office PowerPoint</Application>
  <PresentationFormat>Diavetítés a képernyőre (4:3 oldalarány)</PresentationFormat>
  <Paragraphs>538</Paragraphs>
  <Slides>67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75" baseType="lpstr">
      <vt:lpstr>Arial</vt:lpstr>
      <vt:lpstr>Calibri</vt:lpstr>
      <vt:lpstr>Courier New</vt:lpstr>
      <vt:lpstr>Symbol</vt:lpstr>
      <vt:lpstr>Times New Roman</vt:lpstr>
      <vt:lpstr>Times New Roman </vt:lpstr>
      <vt:lpstr>Wingdings</vt:lpstr>
      <vt:lpstr>Office-téma</vt:lpstr>
      <vt:lpstr>Tájékoztató fórum</vt:lpstr>
      <vt:lpstr>PowerPoint-bemutató</vt:lpstr>
      <vt:lpstr>Ki lakik a városban? Pályázati felhívás célja</vt:lpstr>
      <vt:lpstr>Önállóan támogatható tevékenységek</vt:lpstr>
      <vt:lpstr>Kötelezően megvalósítandó, önállóan nem támogatható tevékenységek</vt:lpstr>
      <vt:lpstr>Választható, önállóan nem támogatható tevékenységek</vt:lpstr>
      <vt:lpstr>Műszaki és szakmai elvárások I.</vt:lpstr>
      <vt:lpstr>Műszaki és szakmai elvárások II.</vt:lpstr>
      <vt:lpstr>Műszaki szakmai elvárások III.</vt:lpstr>
      <vt:lpstr>Mérföldkövek tervezésével kapcsolatos elvárások</vt:lpstr>
      <vt:lpstr>Egyéb elvárások</vt:lpstr>
      <vt:lpstr>Egyéb elvárások 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INDIKÁTOROK</vt:lpstr>
      <vt:lpstr>Támogatást igénylők köre</vt:lpstr>
      <vt:lpstr>Támogatási kérelem benyújtásának határideje és módja</vt:lpstr>
      <vt:lpstr>Támogatási kérelem benyújtásának határideje és módja</vt:lpstr>
      <vt:lpstr>Költségkorlátok</vt:lpstr>
      <vt:lpstr>Támogatás mértéke</vt:lpstr>
      <vt:lpstr>Csatolandó mellékletek</vt:lpstr>
      <vt:lpstr>PowerPoint-bemutató</vt:lpstr>
      <vt:lpstr>Sokszínű közösségek pályázati felhívás célja</vt:lpstr>
      <vt:lpstr>Önállóan támogatható tevékenységek</vt:lpstr>
      <vt:lpstr>Kötelezően megvalósítandó, önállóan nem támogatható tevékenységek</vt:lpstr>
      <vt:lpstr>Választható, önállóan nem támogatható tevékenységek</vt:lpstr>
      <vt:lpstr>Műszaki és szakmai elvárások I.</vt:lpstr>
      <vt:lpstr>Műszaki és szakmai elvárások II.</vt:lpstr>
      <vt:lpstr>Műszaki és szakmai elvárások III.</vt:lpstr>
      <vt:lpstr>Műszaki szakmai elvárások III.</vt:lpstr>
      <vt:lpstr>Mérföldkövek tervezésével kapcsolatos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Indikátorok</vt:lpstr>
      <vt:lpstr>Támogatást igénylők köre</vt:lpstr>
      <vt:lpstr>Támogatási kérelem benyújtásának határideje és módja</vt:lpstr>
      <vt:lpstr>Tartalmi Értékelés</vt:lpstr>
      <vt:lpstr>Költségkorlátok</vt:lpstr>
      <vt:lpstr>Támogatás mértéke</vt:lpstr>
      <vt:lpstr>Csatolandó mellékletek</vt:lpstr>
      <vt:lpstr>PowerPoint-bemutató</vt:lpstr>
      <vt:lpstr>Áfa levonási jog meghatározása</vt:lpstr>
      <vt:lpstr>Áfa levonási jog meghatározása</vt:lpstr>
      <vt:lpstr>Megvalósítandó tevékenységek besorolása</vt:lpstr>
      <vt:lpstr>Költségvetés tervezése</vt:lpstr>
      <vt:lpstr>PowerPoint-bemutató</vt:lpstr>
      <vt:lpstr>Egyszerűsített költségelszámolásra vonatkozó előírások </vt:lpstr>
      <vt:lpstr>Egyszerűsített költségelszámolásra vonatkozó előírások </vt:lpstr>
      <vt:lpstr>Együttműködési megállapodás</vt:lpstr>
      <vt:lpstr>Megalapozó dokumentum</vt:lpstr>
      <vt:lpstr>Tételes költségvetés</vt:lpstr>
      <vt:lpstr>Támogatási kérelem benyújtás</vt:lpstr>
      <vt:lpstr>További információk</vt:lpstr>
      <vt:lpstr>Elérhetőségi adatok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Simon Mária</cp:lastModifiedBy>
  <cp:revision>423</cp:revision>
  <cp:lastPrinted>2018-05-24T07:02:27Z</cp:lastPrinted>
  <dcterms:created xsi:type="dcterms:W3CDTF">2014-03-03T11:13:53Z</dcterms:created>
  <dcterms:modified xsi:type="dcterms:W3CDTF">2019-11-15T12:16:21Z</dcterms:modified>
</cp:coreProperties>
</file>