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8" r:id="rId10"/>
    <p:sldId id="269" r:id="rId11"/>
    <p:sldId id="280" r:id="rId12"/>
    <p:sldId id="293" r:id="rId13"/>
    <p:sldId id="270" r:id="rId14"/>
    <p:sldId id="271" r:id="rId15"/>
    <p:sldId id="282" r:id="rId16"/>
    <p:sldId id="285" r:id="rId17"/>
    <p:sldId id="291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84" r:id="rId26"/>
    <p:sldId id="272" r:id="rId27"/>
    <p:sldId id="273" r:id="rId28"/>
    <p:sldId id="275" r:id="rId29"/>
    <p:sldId id="283" r:id="rId30"/>
    <p:sldId id="276" r:id="rId31"/>
    <p:sldId id="277" r:id="rId32"/>
    <p:sldId id="279" r:id="rId33"/>
    <p:sldId id="278" r:id="rId34"/>
    <p:sldId id="258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649A-FBDD-417D-B635-827EAC2BB3D8}" type="datetimeFigureOut">
              <a:rPr lang="hu-HU" smtClean="0"/>
              <a:t>2019. szept.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D2B46-FBC0-4848-ADD4-EC0C3E11D4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6413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 szept.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8021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72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72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77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792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912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932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02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680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51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335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731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029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97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19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31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4246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22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szept.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szept.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szept.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szept.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szept.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szept.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szept.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2019. szept.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yazat.gov.h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clld.arrabona.e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304925"/>
            <a:ext cx="6859016" cy="2047773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u-HU" sz="3600" dirty="0"/>
              <a:t>Sokszínű közösségek</a:t>
            </a:r>
            <a:br>
              <a:rPr lang="hu-HU" sz="3600" dirty="0"/>
            </a:br>
            <a:r>
              <a:rPr lang="hu-HU" sz="2800" dirty="0"/>
              <a:t>TOP-7.1.1-16-H-044-4</a:t>
            </a:r>
          </a:p>
        </p:txBody>
      </p:sp>
      <p:pic>
        <p:nvPicPr>
          <p:cNvPr id="1026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  <p:pic>
        <p:nvPicPr>
          <p:cNvPr id="5" name="Picture 2" descr="C:\Users\Edina\Documents\ARRABONA\GYHA_ppt\elemek\arrabona_logo_final_hu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81790"/>
            <a:ext cx="2267744" cy="597703"/>
          </a:xfrm>
          <a:prstGeom prst="rect">
            <a:avLst/>
          </a:prstGeom>
          <a:noFill/>
        </p:spPr>
      </p:pic>
      <p:pic>
        <p:nvPicPr>
          <p:cNvPr id="6" name="Picture 3" descr="C:\Users\Edina\Documents\ARRABONA\GYHA_ppt\elemek\GYOR_cimer_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856" y="5371082"/>
            <a:ext cx="854410" cy="1208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Műszaki és szakmai elvárások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Minimum egy önállóan támogatható tevékenység megvalósítása kötelező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A projekt illeszkedjen a Győri Helyi Közösségi Fejlesztési Stratégia prioritásaihoz, céljaihoz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A szervezett esemény témáját, helyszínét és időpontját a megvalósítást megelőző 30. napig meg kell jelentetni a Győri Helyi Akciócsoport honlapján.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13435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Műszaki és szakmai elvárások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400" dirty="0"/>
              <a:t>A 3.1.1. és 3.1.2 pontban meghatározott tevékenységekkel kapcsolatos elvárások: </a:t>
            </a:r>
          </a:p>
          <a:p>
            <a:pPr marL="0" indent="0" algn="just">
              <a:buNone/>
            </a:pPr>
            <a:r>
              <a:rPr lang="hu-HU" sz="2400" dirty="0"/>
              <a:t> </a:t>
            </a:r>
          </a:p>
          <a:p>
            <a:pPr marL="514350" indent="-514350" algn="just">
              <a:buAutoNum type="alphaLcParenR"/>
            </a:pPr>
            <a:r>
              <a:rPr lang="hu-HU" sz="2400" b="1" dirty="0"/>
              <a:t>Közösségek működését, szervezettségét támogató szolgáltatások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2200" dirty="0"/>
              <a:t>Működési hatékonyságot, szervezettséget támogató szolgáltatások kialakítása, meglévők megerősítése, képzések, </a:t>
            </a:r>
            <a:r>
              <a:rPr lang="hu-HU" sz="2200" dirty="0" err="1"/>
              <a:t>workshopok</a:t>
            </a:r>
            <a:r>
              <a:rPr lang="hu-HU" sz="2200" dirty="0"/>
              <a:t>, közösségi foglalkozások, rendezvények, programok megtartásán keresztül, </a:t>
            </a:r>
            <a:r>
              <a:rPr lang="hu-HU" sz="2200" i="1" dirty="0"/>
              <a:t>elődlegesen szervezetek száméra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2200" dirty="0"/>
              <a:t>Tudásbővítés a toborzás, támogatás-szerzés, kommunikáció terén képzések, </a:t>
            </a:r>
            <a:r>
              <a:rPr lang="hu-HU" sz="2200" dirty="0" err="1"/>
              <a:t>workshopok</a:t>
            </a:r>
            <a:r>
              <a:rPr lang="hu-HU" sz="2200" dirty="0"/>
              <a:t>, közösségi foglalkozások, rendezvények, programok megtartásán keresztül, elsődlegesen szervezetek számára</a:t>
            </a:r>
          </a:p>
          <a:p>
            <a:pPr marL="457200" lvl="1" indent="0" algn="just">
              <a:buNone/>
            </a:pPr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68474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Műszaki és szakmai elvárások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hu-HU" sz="3100" b="1" dirty="0"/>
              <a:t>b) Önszerveződést, közösségi aktivitást támogató tevékenységek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2900" dirty="0">
                <a:ea typeface="Calibri" panose="020F0502020204030204" pitchFamily="34" charset="0"/>
              </a:rPr>
              <a:t>Partnerségi és toborzási szolgáltatások megvalósítása, önkéntesek felkészítése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2900" dirty="0"/>
              <a:t>Önszerveződésen alapuló közösségi akciók, programok rendezvények megtartása, a közösségi életben résztvevő önkéntesek számának növelése érdekében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hu-HU" sz="2600" dirty="0"/>
          </a:p>
          <a:p>
            <a:pPr marL="0" indent="0">
              <a:buNone/>
            </a:pPr>
            <a:r>
              <a:rPr lang="hu-HU" b="1" dirty="0"/>
              <a:t>c</a:t>
            </a:r>
            <a:r>
              <a:rPr lang="hu-HU" sz="3100" b="1" dirty="0"/>
              <a:t>) Kulturális és közösségi szempontból kihasználatlan, „üresen álló helyiségek” átmeneti projekt alapú hasznosítása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2900" dirty="0"/>
              <a:t>Győr közigazgatási területén található kulturális és közösségi szempontból kihasználatlan „üresen álló helyiségek” kulturális és közösségi képzéseken, </a:t>
            </a:r>
            <a:r>
              <a:rPr lang="hu-HU" sz="2900" dirty="0" err="1"/>
              <a:t>workshopokon</a:t>
            </a:r>
            <a:r>
              <a:rPr lang="hu-HU" sz="2900" dirty="0"/>
              <a:t>, programokon, rendezvényeken, közösségi akciókon, közösségi foglalkozásokon keresztül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59562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Műszaki szakmai elvárások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hu-HU" sz="2800" dirty="0"/>
              <a:t> </a:t>
            </a:r>
            <a:r>
              <a:rPr lang="hu-HU" sz="2800" b="1" dirty="0"/>
              <a:t>d) Mozgás-kultúra: a sport, művészeti és kulturális szervezetek </a:t>
            </a:r>
            <a:r>
              <a:rPr lang="hu-HU" sz="2800" b="1" dirty="0" err="1"/>
              <a:t>cross</a:t>
            </a:r>
            <a:r>
              <a:rPr lang="hu-HU" sz="2800" b="1" dirty="0"/>
              <a:t>-over típusú együttműködésén alapuló események létrehozása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600" dirty="0"/>
              <a:t>programok, rendezvények, közösségi akciók, közösségi foglalkozások megtartásával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800" b="1" dirty="0"/>
              <a:t>e) A választható önállóan nem támogatható tevékenységekkel kapcsolatos elvárások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600" i="1" dirty="0"/>
              <a:t>Applikáció-fejlesztés, webes felület létrehozása és fejlesztése: </a:t>
            </a:r>
            <a:r>
              <a:rPr lang="hu-HU" sz="2600" dirty="0"/>
              <a:t>közösségi és kulturális terek, programok, események virtuális elérhetőségének megteremtése céljából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600" i="1" dirty="0"/>
              <a:t>Önkéntességi elektronikus platform létrehozása és fejlesztése: </a:t>
            </a:r>
            <a:r>
              <a:rPr lang="hu-HU" sz="2600" dirty="0"/>
              <a:t>A projektek </a:t>
            </a:r>
            <a:r>
              <a:rPr lang="hu-HU" sz="2600" dirty="0" err="1"/>
              <a:t>megvalósítóinak</a:t>
            </a:r>
            <a:r>
              <a:rPr lang="hu-HU" sz="2600" dirty="0"/>
              <a:t> és célcsoportjainak széleskörű bevonása érdekében létrehozott önkéntességi elektronikus platform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06260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99569"/>
            <a:ext cx="4700075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Mérföldkövek tervezésével kapcsolatos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endParaRPr lang="hu-HU" dirty="0"/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800" dirty="0"/>
              <a:t>Legalább 1 és legfeljebb 4 mérföldkő tervezése szükséges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1. mérföldkő: Közbeszerzés lefolytatása (amennyiben releváns)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dirty="0"/>
              <a:t>A megvalósításra és/vagy eszközbeszerzésre vonatkozó közbeszerzés lefolytatása, a támogatási szerződés hatályba lépését követő 16 hónapon belül  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2 - 3. mérföldkő: Megvalósítás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u="sng" dirty="0"/>
              <a:t>Minimum 6 havonta </a:t>
            </a:r>
            <a:r>
              <a:rPr lang="hu-HU" sz="2400" dirty="0"/>
              <a:t>betervezett mérföldkövekkel szükséges jelenteni az előre haladást.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4 mérföldkő: Projektzárás ( a megvalósításra 24 hónap áll rendelkezésre)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6203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b="1" dirty="0"/>
              <a:t>Program</a:t>
            </a:r>
          </a:p>
          <a:p>
            <a:pPr marL="0" indent="0" algn="ctr">
              <a:buNone/>
            </a:pPr>
            <a:endParaRPr lang="hu-HU" b="1" dirty="0"/>
          </a:p>
          <a:p>
            <a:pPr algn="just"/>
            <a:r>
              <a:rPr lang="hu-HU" dirty="0"/>
              <a:t>A kedvezményezett által szervezett, önálló, a közösség tagjainak bevonásával, meghatározott célból (pl. vallási, kulturális, helytörténeti ismeretterjesztő, stb.) meghatározott helyen, rendszeresen megvalósuló, több alkalomból álló rendezvénysorozat.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Igazolás módja: </a:t>
            </a:r>
            <a:r>
              <a:rPr lang="hu-HU" dirty="0"/>
              <a:t>Fotódokumentáció, tematika, jelenléti ív; a program plakátja, és/vagy hirdetési- és/vagy szóróanyaga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Követelmények</a:t>
            </a:r>
            <a:r>
              <a:rPr lang="hu-HU" dirty="0"/>
              <a:t>: Minimum létszám: 60 fő/alkalom. Program eseménynap száma: minimum 4 alkalom.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190292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pic>
        <p:nvPicPr>
          <p:cNvPr id="7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b="1" dirty="0"/>
              <a:t>Rendezvény</a:t>
            </a:r>
          </a:p>
          <a:p>
            <a:pPr marL="0" indent="0" algn="ctr">
              <a:buNone/>
            </a:pPr>
            <a:endParaRPr lang="hu-HU" b="1" dirty="0"/>
          </a:p>
          <a:p>
            <a:pPr algn="just"/>
            <a:r>
              <a:rPr lang="hu-HU" dirty="0"/>
              <a:t>A kedvezményezett által szervezett, önálló, a közösség tagjainak bevonásával, meghatározott célból (pl. vallási, kulturális, helytörténeti ismeretterjesztő, stb.) meghatározott helyen, rendszeresen vagy egy meghatározott alkalommal megvalósuló nyilvános összejövetel.</a:t>
            </a:r>
          </a:p>
          <a:p>
            <a:pPr algn="just"/>
            <a:r>
              <a:rPr lang="hu-HU" dirty="0"/>
              <a:t> </a:t>
            </a:r>
          </a:p>
          <a:p>
            <a:pPr algn="just"/>
            <a:r>
              <a:rPr lang="hu-HU" b="1" dirty="0"/>
              <a:t>Igazolás módja: </a:t>
            </a:r>
            <a:r>
              <a:rPr lang="hu-HU" dirty="0"/>
              <a:t>Fotódokumentáció, tematika, jelenléti ív, a rendezvény plakátja, és/vagy hirdetési- és/vagy szóróanyaga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Követelmények</a:t>
            </a:r>
            <a:r>
              <a:rPr lang="hu-HU" dirty="0"/>
              <a:t>: Minimum létszám: 50 fő/alkalom. Rendezvény időtartama: minimum 3 óra</a:t>
            </a:r>
          </a:p>
          <a:p>
            <a:pPr marL="0" indent="0" algn="just">
              <a:buNone/>
            </a:pPr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939097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b="1" dirty="0"/>
              <a:t>Közösségi akció</a:t>
            </a:r>
          </a:p>
          <a:p>
            <a:pPr marL="0" indent="0" algn="ctr">
              <a:buNone/>
            </a:pPr>
            <a:endParaRPr lang="hu-HU" dirty="0"/>
          </a:p>
          <a:p>
            <a:pPr algn="just"/>
            <a:r>
              <a:rPr lang="hu-HU" dirty="0"/>
              <a:t>Olyan, a közösségépítést, a közösség fejlődését szolgáló önszervező esemény, akció, kampány, amely a helyi együttműködések megalapozását és működését, a helyi érdekek érvényesítését szolgálja. 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Igazolás módja: </a:t>
            </a:r>
            <a:r>
              <a:rPr lang="hu-HU" i="1" dirty="0"/>
              <a:t>Fotódokumentáció, tematika, jelenléti ív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Követelmények</a:t>
            </a:r>
            <a:r>
              <a:rPr lang="hu-HU" dirty="0"/>
              <a:t>: Minimum létszám: 10 fő/ alkalom. A megvalósítás ideje alatt minimum 2 alkalom.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97662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600" b="1" dirty="0"/>
              <a:t>Közösségi foglalkozás</a:t>
            </a:r>
          </a:p>
          <a:p>
            <a:pPr marL="0" indent="0" algn="ctr">
              <a:buNone/>
            </a:pPr>
            <a:endParaRPr lang="hu-HU" sz="3300" b="1" dirty="0"/>
          </a:p>
          <a:p>
            <a:pPr marL="0" indent="0">
              <a:buNone/>
            </a:pPr>
            <a:r>
              <a:rPr lang="hu-HU" dirty="0"/>
              <a:t>A kedvezményezett által szervezett foglalkozások sorozata, mely állandó tagokból álló közösséget alkot. A foglalkozások keretében az elsődleges és kiegészítő funkcionális területeken rendszeres tanuló-önképző tevékenységek valósulnak meg, vezető irányításával.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Igazolás módja</a:t>
            </a:r>
            <a:r>
              <a:rPr lang="hu-HU" dirty="0"/>
              <a:t>: Fotódokumentáció, tematika, jelenléti ív, emlékeztető, 3.4.1.1. f) pontban meghatározottak figyelembevételével.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Követelmények:</a:t>
            </a:r>
            <a:r>
              <a:rPr lang="hu-HU" dirty="0"/>
              <a:t> minimum 5 fő/alakalom, időtartama 6-12 hónap havi 2 alkalommal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183541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600" b="1" dirty="0" err="1"/>
              <a:t>Workshop</a:t>
            </a:r>
            <a:endParaRPr lang="hu-HU" sz="3600" b="1" dirty="0"/>
          </a:p>
          <a:p>
            <a:pPr marL="0" indent="0" algn="ctr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Az elsődleges és kiegészítő szakterület iránt érdeklődő emberek találkozója, melynek célja, hogy közös munkával hozzanak létre az adott témában. A </a:t>
            </a:r>
            <a:r>
              <a:rPr lang="hu-HU" dirty="0" err="1"/>
              <a:t>workshopok</a:t>
            </a:r>
            <a:r>
              <a:rPr lang="hu-HU" dirty="0"/>
              <a:t> elsősorban tapasztalatcserére, másodsorban ismeretek megosztására szolgálnak.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Igazolás módja: </a:t>
            </a:r>
            <a:r>
              <a:rPr lang="hu-HU" dirty="0"/>
              <a:t>Fotódokumentáció, tematika, jelenlétiív, emlékeztető, 3.4.1.1 f) pontban meghatározottak figyelembevételével.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Követelmények: </a:t>
            </a:r>
            <a:r>
              <a:rPr lang="hu-HU" dirty="0"/>
              <a:t>minimum 5 fő/alkalom, minimum 5 alkalom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24598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Győri HACS 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2400" dirty="0"/>
              <a:t>Megalakulás: 2016. május 25. </a:t>
            </a:r>
          </a:p>
          <a:p>
            <a:pPr>
              <a:spcAft>
                <a:spcPts val="1200"/>
              </a:spcAft>
            </a:pPr>
            <a:r>
              <a:rPr lang="hu-HU" sz="2400" dirty="0"/>
              <a:t>A Győri Helyi Akciócsoportot 10 tagú konzorcium alkotja szerződés alapján</a:t>
            </a:r>
          </a:p>
          <a:p>
            <a:pPr>
              <a:spcAft>
                <a:spcPts val="1200"/>
              </a:spcAft>
            </a:pPr>
            <a:r>
              <a:rPr lang="hu-HU" sz="2400" dirty="0"/>
              <a:t>4 tag önkormányzat, 4 tag civil (nonprofit), 2 tag a vállalkozói szférából – kulturális és közösségi szereplők alkotják a konzorciumot</a:t>
            </a:r>
          </a:p>
          <a:p>
            <a:r>
              <a:rPr lang="hu-HU" sz="2400" dirty="0"/>
              <a:t>Munkaszervezeti feladatokat az </a:t>
            </a:r>
            <a:r>
              <a:rPr lang="hu-HU" sz="2400" dirty="0" err="1"/>
              <a:t>Arrabona</a:t>
            </a:r>
            <a:r>
              <a:rPr lang="hu-HU" sz="2400" dirty="0"/>
              <a:t> EGTC látja el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07842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2700" b="1" dirty="0"/>
              <a:t>Képzés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600" dirty="0"/>
              <a:t>A Helyi felhívás 1.1. céljához igazodó tematikus képzések megtartása, a 3.4.1.1 g) pontjában meghatározottak szerint.</a:t>
            </a:r>
          </a:p>
          <a:p>
            <a:pPr marL="0" indent="0">
              <a:buNone/>
            </a:pPr>
            <a:endParaRPr lang="hu-HU" sz="2600" dirty="0"/>
          </a:p>
          <a:p>
            <a:pPr marL="0" indent="0">
              <a:buNone/>
            </a:pPr>
            <a:r>
              <a:rPr lang="hu-HU" sz="2600" b="1" dirty="0"/>
              <a:t>Igazolás módja: </a:t>
            </a:r>
            <a:r>
              <a:rPr lang="hu-HU" sz="2600" dirty="0"/>
              <a:t>a 3.4.1.1. g) pontjában meghatározottak szerint</a:t>
            </a:r>
          </a:p>
          <a:p>
            <a:pPr marL="0" indent="0">
              <a:buNone/>
            </a:pPr>
            <a:endParaRPr lang="hu-HU" sz="2600" dirty="0"/>
          </a:p>
          <a:p>
            <a:pPr marL="0" indent="0">
              <a:buNone/>
            </a:pPr>
            <a:r>
              <a:rPr lang="hu-HU" sz="2600" b="1" dirty="0"/>
              <a:t>Követelmények: </a:t>
            </a:r>
            <a:r>
              <a:rPr lang="hu-HU" sz="2600" dirty="0"/>
              <a:t>minimum 5 fő/alkalom, minimum 5 alkalom, alkalmanként minimum 4x45 perc</a:t>
            </a:r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69424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600" b="1" dirty="0" err="1"/>
              <a:t>Crossover</a:t>
            </a:r>
            <a:r>
              <a:rPr lang="hu-HU" sz="3600" b="1" dirty="0"/>
              <a:t> típusú együttműködés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Minimum 2 különböző, elsődleges funkcionális területen (kultúra, művészet, kreatív gazdaság, sport) működő szervezet együttműködésével megvalósuló, újonnan létrehozott esemény, program, rendezvény, közösségi akció.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dirty="0"/>
              <a:t>Igazolás módja: </a:t>
            </a:r>
            <a:r>
              <a:rPr lang="hu-HU" dirty="0"/>
              <a:t>Fotódokumentáció, tematika, jelenléti ív, együttműködési megállapodás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dirty="0"/>
              <a:t>Követelmények: </a:t>
            </a:r>
            <a:r>
              <a:rPr lang="hu-HU" dirty="0"/>
              <a:t>megvalósítás ideje alatt minimum 3 alkalommal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9922516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u-HU" sz="4000" b="1" dirty="0"/>
              <a:t>Kulturális és közösségi szempontból kihasználatlan, „üresen álló </a:t>
            </a:r>
            <a:r>
              <a:rPr lang="hu-HU" sz="4000" b="1" dirty="0" err="1"/>
              <a:t>helyiségek”átmeneti</a:t>
            </a:r>
            <a:r>
              <a:rPr lang="hu-HU" sz="4000" b="1" dirty="0"/>
              <a:t>, projekt alapú hasznosítása</a:t>
            </a:r>
          </a:p>
          <a:p>
            <a:pPr marL="0" indent="0" algn="ctr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Győr közigazgatási területén található, kihasználatlan – „üresen álló”- helyiségekben olyan kulturális és/vagy közösségi projektek, események szervezése, amelyek célcsoportszinergia kiépítésével valósul meg.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Igazolás módja: </a:t>
            </a:r>
            <a:r>
              <a:rPr lang="hu-HU" dirty="0"/>
              <a:t>Fotódokumentáció, tematika, jelenléti ív, együttműködési megállapodás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Követelmény: </a:t>
            </a:r>
            <a:r>
              <a:rPr lang="hu-HU" dirty="0"/>
              <a:t>minimum 12 alakalom a projekt megvalósítási ideje alatt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88894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600" b="1" dirty="0"/>
              <a:t>Önszerveződést támogató tevékenységek</a:t>
            </a:r>
          </a:p>
          <a:p>
            <a:endParaRPr lang="hu-HU" dirty="0"/>
          </a:p>
          <a:p>
            <a:pPr marL="0" indent="0" algn="just">
              <a:buNone/>
            </a:pPr>
            <a:r>
              <a:rPr lang="hu-HU" dirty="0"/>
              <a:t>Olyan közösségiakciók, programok, rendezvények megtartása, melynek célja a különböző funkcionális területeken működő szervezetek partnerségi ösztönzése, fejlesztése, jó gyakorlatok átadása az önkéntességről, valamint a közösségi életben résztvevő önkéntesek számának növelése.</a:t>
            </a:r>
          </a:p>
          <a:p>
            <a:endParaRPr lang="hu-HU" dirty="0"/>
          </a:p>
          <a:p>
            <a:pPr marL="0" indent="0" algn="just">
              <a:buNone/>
            </a:pPr>
            <a:r>
              <a:rPr lang="hu-HU" b="1" dirty="0"/>
              <a:t>Igazolás módja: </a:t>
            </a:r>
            <a:r>
              <a:rPr lang="hu-HU" dirty="0"/>
              <a:t>Fotódokumentáció, jelenléti ív, önkéntesek bevonásának igazolása eseményenként, plakát és/vagy szóróanyag</a:t>
            </a:r>
          </a:p>
          <a:p>
            <a:endParaRPr lang="hu-HU" dirty="0"/>
          </a:p>
          <a:p>
            <a:pPr marL="0" indent="0" algn="just">
              <a:buNone/>
            </a:pPr>
            <a:r>
              <a:rPr lang="hu-HU" b="1" dirty="0"/>
              <a:t>Követelmények: </a:t>
            </a:r>
            <a:r>
              <a:rPr lang="hu-HU" dirty="0"/>
              <a:t>minimum 4 esemény szervezése, minimum 30 önkéntes/ 4 esemény bevonása</a:t>
            </a:r>
          </a:p>
        </p:txBody>
      </p:sp>
      <p:pic>
        <p:nvPicPr>
          <p:cNvPr id="6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91210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500" b="1" dirty="0"/>
              <a:t>Közösségi aktivitást támogató tevékenységek</a:t>
            </a:r>
          </a:p>
          <a:p>
            <a:endParaRPr lang="hu-HU" sz="2400" dirty="0"/>
          </a:p>
          <a:p>
            <a:pPr marL="0" indent="0" algn="just">
              <a:buNone/>
            </a:pPr>
            <a:r>
              <a:rPr lang="hu-HU" sz="2400" dirty="0"/>
              <a:t>Olyan közösségi aktivitást támogató partnerkeresési és toborzási szolgáltatások, képzések, közösségi foglalkozások megtartása, melynek célja az önkéntesek felkutatása és felkészítése.</a:t>
            </a:r>
          </a:p>
          <a:p>
            <a:pPr algn="just"/>
            <a:endParaRPr lang="hu-HU" sz="2400" dirty="0"/>
          </a:p>
          <a:p>
            <a:pPr marL="0" indent="0" algn="just">
              <a:buNone/>
            </a:pPr>
            <a:r>
              <a:rPr lang="hu-HU" sz="2400" b="1" dirty="0"/>
              <a:t>Igazolás módja: </a:t>
            </a:r>
            <a:r>
              <a:rPr lang="hu-HU" sz="2400" dirty="0"/>
              <a:t>Fotódokumentáció, jelenléti ív, tematika, önkéntesek nyilatkozatai bevonásuk igazolására.</a:t>
            </a:r>
          </a:p>
          <a:p>
            <a:pPr algn="just"/>
            <a:endParaRPr lang="hu-HU" sz="2400" dirty="0"/>
          </a:p>
          <a:p>
            <a:pPr marL="0" indent="0" algn="just">
              <a:buNone/>
            </a:pPr>
            <a:r>
              <a:rPr lang="hu-HU" sz="2400" b="1" dirty="0"/>
              <a:t>Követelmények: </a:t>
            </a:r>
            <a:r>
              <a:rPr lang="hu-HU" sz="2400" dirty="0"/>
              <a:t>minimum 20 önkéntes bevonása 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581206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Indikátorok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395884"/>
              </p:ext>
            </p:extLst>
          </p:nvPr>
        </p:nvGraphicFramePr>
        <p:xfrm>
          <a:off x="611561" y="1556792"/>
          <a:ext cx="7992887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025">
                  <a:extLst>
                    <a:ext uri="{9D8B030D-6E8A-4147-A177-3AD203B41FA5}">
                      <a16:colId xmlns:a16="http://schemas.microsoft.com/office/drawing/2014/main" val="11292973"/>
                    </a:ext>
                  </a:extLst>
                </a:gridCol>
                <a:gridCol w="749223">
                  <a:extLst>
                    <a:ext uri="{9D8B030D-6E8A-4147-A177-3AD203B41FA5}">
                      <a16:colId xmlns:a16="http://schemas.microsoft.com/office/drawing/2014/main" val="1563960530"/>
                    </a:ext>
                  </a:extLst>
                </a:gridCol>
                <a:gridCol w="1375044">
                  <a:extLst>
                    <a:ext uri="{9D8B030D-6E8A-4147-A177-3AD203B41FA5}">
                      <a16:colId xmlns:a16="http://schemas.microsoft.com/office/drawing/2014/main" val="2139670765"/>
                    </a:ext>
                  </a:extLst>
                </a:gridCol>
                <a:gridCol w="1004840">
                  <a:extLst>
                    <a:ext uri="{9D8B030D-6E8A-4147-A177-3AD203B41FA5}">
                      <a16:colId xmlns:a16="http://schemas.microsoft.com/office/drawing/2014/main" val="2552752941"/>
                    </a:ext>
                  </a:extLst>
                </a:gridCol>
                <a:gridCol w="1286900">
                  <a:extLst>
                    <a:ext uri="{9D8B030D-6E8A-4147-A177-3AD203B41FA5}">
                      <a16:colId xmlns:a16="http://schemas.microsoft.com/office/drawing/2014/main" val="1838947658"/>
                    </a:ext>
                  </a:extLst>
                </a:gridCol>
                <a:gridCol w="1331855">
                  <a:extLst>
                    <a:ext uri="{9D8B030D-6E8A-4147-A177-3AD203B41FA5}">
                      <a16:colId xmlns:a16="http://schemas.microsoft.com/office/drawing/2014/main" val="1663763149"/>
                    </a:ext>
                  </a:extLst>
                </a:gridCol>
              </a:tblGrid>
              <a:tr h="55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Indikátor neve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Alap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Mértékegység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Típus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Célérték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Azonosító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2905258"/>
                  </a:ext>
                </a:extLst>
              </a:tr>
              <a:tr h="2544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kormányzati, önkormányzati, ill. társadalmi partnerek vagy nem önkormányzati szervezetek által a HFS keretében tervezett és végrehajtott programok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ESZA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db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OP kimeneti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PO23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8596236"/>
                  </a:ext>
                </a:extLst>
              </a:tr>
              <a:tr h="164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Közösségi</a:t>
                      </a:r>
                      <a:r>
                        <a:rPr lang="hu-HU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akcióban részt vevő helyi szervezetek, közösségek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db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HKSF eredmény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I_03_01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9129693"/>
                  </a:ext>
                </a:extLst>
              </a:tr>
            </a:tbl>
          </a:graphicData>
        </a:graphic>
      </p:graphicFrame>
      <p:pic>
        <p:nvPicPr>
          <p:cNvPr id="6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42473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99569"/>
            <a:ext cx="4700075" cy="936104"/>
          </a:xfrm>
        </p:spPr>
        <p:txBody>
          <a:bodyPr/>
          <a:lstStyle/>
          <a:p>
            <a:pPr algn="ctr"/>
            <a:r>
              <a:rPr lang="hu-HU" dirty="0"/>
              <a:t>Támogatást igénylők köre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Helyi önkormányzat (GFO 321)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Helyi önkormányzati költségvetési szerv (GFO 322)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Központi költségvetési szerv (GFO 312)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Önkormányzati vagy önkormányzati többségi tulajdonú gazdasági társaság (GFO 1, 2, 57)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Köztestület (GFO 54)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Egyházi jogi személy (GFO 55)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2018.01.01. előtt jogerősen bejegyzett Nonprofit szervezet (GFO 517, 521, 528, 529, 561, 562, 563, 569, 572)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64248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99569"/>
            <a:ext cx="4700075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Támogatási kérelem benyújtásának határideje és módja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231"/>
          </a:xfrm>
        </p:spPr>
        <p:txBody>
          <a:bodyPr anchor="ctr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hu-HU" sz="2400" dirty="0"/>
              <a:t>Kérelem benyújtása 2019.07.15. és 2020.01.31. között </a:t>
            </a:r>
          </a:p>
          <a:p>
            <a:pPr algn="just">
              <a:spcAft>
                <a:spcPts val="600"/>
              </a:spcAft>
            </a:pPr>
            <a:endParaRPr lang="hu-HU" sz="2400" dirty="0"/>
          </a:p>
          <a:p>
            <a:pPr algn="just">
              <a:spcAft>
                <a:spcPts val="600"/>
              </a:spcAft>
            </a:pPr>
            <a:r>
              <a:rPr lang="hu-HU" sz="2400" dirty="0"/>
              <a:t>1. szakasz zárás: 2019.11.29.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2. szakasz zárás: 2020.01.31.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hu-HU" sz="2400" dirty="0"/>
          </a:p>
          <a:p>
            <a:pPr algn="just">
              <a:spcAft>
                <a:spcPts val="600"/>
              </a:spcAft>
            </a:pPr>
            <a:r>
              <a:rPr lang="hu-HU" sz="2400" dirty="0"/>
              <a:t>A támogatási kérelmet 1 eredeti papír alapú példányban és azzal mindenben megegyező 1 elektronikus adathordozón szükséges benyújtani a Munkaszervezet részére postai úton.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528858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Tartalmi Értékelés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2800" b="1" dirty="0"/>
              <a:t>Értékelési szempontok: (</a:t>
            </a:r>
            <a:r>
              <a:rPr lang="hu-HU" sz="2800" b="1" dirty="0" err="1"/>
              <a:t>max</a:t>
            </a:r>
            <a:r>
              <a:rPr lang="hu-HU" sz="2800" b="1" dirty="0"/>
              <a:t>.: 45 pont)</a:t>
            </a:r>
          </a:p>
          <a:p>
            <a:pPr algn="just"/>
            <a:r>
              <a:rPr lang="hu-HU" sz="2400" dirty="0" err="1"/>
              <a:t>Innovativitás</a:t>
            </a:r>
            <a:endParaRPr lang="hu-HU" sz="2400" dirty="0"/>
          </a:p>
          <a:p>
            <a:pPr algn="just"/>
            <a:r>
              <a:rPr lang="hu-HU" sz="2400" dirty="0"/>
              <a:t>Költséghatékonyság</a:t>
            </a:r>
          </a:p>
          <a:p>
            <a:pPr algn="just"/>
            <a:r>
              <a:rPr lang="hu-HU" sz="2400" dirty="0"/>
              <a:t>A támogatást igénylő együttműködéseinek száma</a:t>
            </a:r>
          </a:p>
          <a:p>
            <a:pPr algn="just"/>
            <a:r>
              <a:rPr lang="hu-HU" sz="2400" dirty="0"/>
              <a:t>A projekt megvalósítási ideje alatt vállalt tevékenységek száma</a:t>
            </a:r>
          </a:p>
          <a:p>
            <a:pPr algn="just"/>
            <a:r>
              <a:rPr lang="hu-HU" sz="2400" dirty="0"/>
              <a:t>A projekt népszerűsítése érdekében végzett marketing tevékenységek száma</a:t>
            </a:r>
          </a:p>
          <a:p>
            <a:pPr algn="just"/>
            <a:r>
              <a:rPr lang="hu-HU" sz="2400" dirty="0"/>
              <a:t>A projekt megvalósítási során bevont elsődleges funkcionálisterületek száma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400" dirty="0"/>
              <a:t>A támogatási kérelem nem támogatható, amennyiben nem éri el a minimum 23 pontot.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860452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Költségkorlátok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640845"/>
              </p:ext>
            </p:extLst>
          </p:nvPr>
        </p:nvGraphicFramePr>
        <p:xfrm>
          <a:off x="447989" y="1484784"/>
          <a:ext cx="8300475" cy="5060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2244">
                  <a:extLst>
                    <a:ext uri="{9D8B030D-6E8A-4147-A177-3AD203B41FA5}">
                      <a16:colId xmlns:a16="http://schemas.microsoft.com/office/drawing/2014/main" val="2373151550"/>
                    </a:ext>
                  </a:extLst>
                </a:gridCol>
                <a:gridCol w="3698231">
                  <a:extLst>
                    <a:ext uri="{9D8B030D-6E8A-4147-A177-3AD203B41FA5}">
                      <a16:colId xmlns:a16="http://schemas.microsoft.com/office/drawing/2014/main" val="1874263684"/>
                    </a:ext>
                  </a:extLst>
                </a:gridCol>
              </a:tblGrid>
              <a:tr h="648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Költségtípus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Maximális mértéke az összes elszámolható költségre vetítve (%)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40017"/>
                  </a:ext>
                </a:extLst>
              </a:tr>
              <a:tr h="627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Projekt előkészítés, tervezés (kivéve közbeszerzési eljárások lefolytatásának költsége)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7%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8620603"/>
                  </a:ext>
                </a:extLst>
              </a:tr>
              <a:tr h="667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Közbeszerzési eljárások lefolytatása </a:t>
                      </a:r>
                      <a:endParaRPr lang="hu-H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2024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Projektmenedzsment </a:t>
                      </a:r>
                      <a:endParaRPr lang="hu-H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2,5%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546802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Tájékoztatás, nyilvánosság biztosítás </a:t>
                      </a:r>
                      <a:endParaRPr lang="hu-H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0,5%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1844674"/>
                  </a:ext>
                </a:extLst>
              </a:tr>
              <a:tr h="1101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 A Felhívás 3.1.2.2. pontja szerinti, önállóan nem támogatható tevékenységek a) – d) pontja tekintetében összesen </a:t>
                      </a:r>
                      <a:endParaRPr lang="hu-H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25%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9958864"/>
                  </a:ext>
                </a:extLst>
              </a:tr>
            </a:tbl>
          </a:graphicData>
        </a:graphic>
      </p:graphicFrame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0940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/>
              <a:t>Helyi Közösségi Fejlesztési Stratégia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B3E5309-A0FD-41D6-83DE-1651F53CD3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3" y="1600200"/>
            <a:ext cx="821819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811344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Támogatás mértéke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Minimum 1 000 000 Ft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Maximum 8 000 000 Ft</a:t>
            </a:r>
          </a:p>
          <a:p>
            <a:pPr>
              <a:spcAft>
                <a:spcPts val="600"/>
              </a:spcAft>
            </a:pPr>
            <a:endParaRPr lang="hu-HU" sz="2400" dirty="0"/>
          </a:p>
          <a:p>
            <a:pPr>
              <a:spcAft>
                <a:spcPts val="600"/>
              </a:spcAft>
            </a:pPr>
            <a:r>
              <a:rPr lang="hu-HU" sz="2400" dirty="0"/>
              <a:t>Támogatás maximális mértéke: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400" dirty="0"/>
              <a:t>	Összes elszámolható költség 100 %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312358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Csatolandó mellékletek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55000" lnSpcReduction="20000"/>
          </a:bodyPr>
          <a:lstStyle/>
          <a:p>
            <a:pPr algn="just">
              <a:spcAft>
                <a:spcPts val="600"/>
              </a:spcAft>
            </a:pPr>
            <a:r>
              <a:rPr lang="hu-HU" sz="4400" dirty="0"/>
              <a:t>Támogatási kérelem adatlap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Megalapozó dokumentum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Együttműködési szándéknyilatkozat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Programterv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Teljes projekt költségvetés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Nonprofit szervezet esetében a szervezet nyilvántartásba vételét igazoló 30 napnál nem régebbi bírósági kivonat.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Szándéknyilatkozat bérleti szerződés megkötésére (amennyiben releváns) 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Árajánlat, amennyiben rendelkezésre áll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473546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További információk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hu-HU" sz="2800" dirty="0">
                <a:hlinkClick r:id="rId3"/>
              </a:rPr>
              <a:t>https://www.palyazat.gov.hu/</a:t>
            </a:r>
            <a:endParaRPr lang="hu-HU" sz="2800" dirty="0"/>
          </a:p>
          <a:p>
            <a:endParaRPr lang="hu-HU" sz="2800" dirty="0"/>
          </a:p>
          <a:p>
            <a:r>
              <a:rPr lang="hu-HU" sz="2800" dirty="0">
                <a:hlinkClick r:id="rId4"/>
              </a:rPr>
              <a:t>http://clld.arrabona.eu/</a:t>
            </a:r>
            <a:endParaRPr lang="hu-HU" sz="2800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99611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/>
              <a:t>Elérhetőségi 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hu-HU" sz="2800" dirty="0"/>
              <a:t>Személyesen ügyfélfogadási időben:</a:t>
            </a:r>
          </a:p>
          <a:p>
            <a:pPr marL="0" indent="0" algn="ctr">
              <a:buNone/>
            </a:pPr>
            <a:r>
              <a:rPr lang="hu-HU" sz="2800" dirty="0"/>
              <a:t>Győr Baross Gábor utca 43.</a:t>
            </a:r>
          </a:p>
          <a:p>
            <a:pPr marL="0" indent="0" algn="ctr">
              <a:buNone/>
            </a:pPr>
            <a:r>
              <a:rPr lang="hu-HU" sz="2800" dirty="0"/>
              <a:t>Hétfő – Csütörtök: 9:00 – 15:00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hu-HU" sz="2800" dirty="0"/>
              <a:t>Péntek: 8:00 – 14:00</a:t>
            </a:r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dirty="0"/>
              <a:t>Telefon:</a:t>
            </a:r>
          </a:p>
          <a:p>
            <a:pPr marL="0" indent="0" algn="ctr">
              <a:buNone/>
            </a:pPr>
            <a:r>
              <a:rPr lang="hu-HU" sz="2400" dirty="0"/>
              <a:t>+36 96/515-636</a:t>
            </a:r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dirty="0"/>
              <a:t>Email: clldgyor@arrabona.eu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480929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80920" cy="1440160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pic>
        <p:nvPicPr>
          <p:cNvPr id="3074" name="Picture 2" descr="C:\Users\Edina\Documents\ARRABONA\GYHA_ppt\elemek\arrabona_logo_final_h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81790"/>
            <a:ext cx="2267744" cy="597703"/>
          </a:xfrm>
          <a:prstGeom prst="rect">
            <a:avLst/>
          </a:prstGeom>
          <a:noFill/>
        </p:spPr>
      </p:pic>
      <p:pic>
        <p:nvPicPr>
          <p:cNvPr id="3075" name="Picture 3" descr="C:\Users\Edina\Documents\ARRABONA\GYHA_ppt\elemek\GYOR_cimer_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56" y="5371082"/>
            <a:ext cx="854410" cy="1208411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87524" y="3329691"/>
            <a:ext cx="597666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Csányi Péter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Munkaszervezet-vezető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/>
              <a:t>TOP-7.1.1-16-2016-00044 pályázat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Támogatói döntés megszerzése: 2017.08.02.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Projekt megvalósítási időszak: 2017.09.21.-2021.05.31.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750.000.000 Ft támogatás kulturális és közösségi fejlesztésekre</a:t>
            </a:r>
          </a:p>
          <a:p>
            <a:pPr lvl="0"/>
            <a:r>
              <a:rPr lang="hu-HU" sz="2400" dirty="0"/>
              <a:t>Támogatás összetétele:</a:t>
            </a:r>
          </a:p>
          <a:p>
            <a:pPr lvl="3"/>
            <a:r>
              <a:rPr lang="hu-HU" dirty="0"/>
              <a:t>500.000.000 Ft ERFA</a:t>
            </a:r>
          </a:p>
          <a:p>
            <a:pPr lvl="3"/>
            <a:r>
              <a:rPr lang="hu-HU" dirty="0"/>
              <a:t>250.000.000 Ft ESZA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0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46772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708187" cy="936104"/>
          </a:xfrm>
        </p:spPr>
        <p:txBody>
          <a:bodyPr>
            <a:noAutofit/>
          </a:bodyPr>
          <a:lstStyle/>
          <a:p>
            <a:pPr algn="ctr"/>
            <a:r>
              <a:rPr lang="hu-HU" dirty="0"/>
              <a:t>Sokszínű közösségek Pályázati felhívás célja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hu-HU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felhívás célja a közösségi tudások közötti szinergiák érvényre juttatása a közösségek közti együttműködéseken keresztül</a:t>
            </a:r>
          </a:p>
          <a:p>
            <a:pPr marL="0" indent="0">
              <a:spcAft>
                <a:spcPts val="1200"/>
              </a:spcAft>
              <a:buNone/>
            </a:pPr>
            <a:endParaRPr lang="hu-HU" sz="22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/>
              <a:t>Rendelkezésre álló forrás</a:t>
            </a:r>
            <a:r>
              <a:rPr lang="hu-HU" sz="2400" dirty="0"/>
              <a:t>: 62.500.000 Ft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78486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dirty="0"/>
              <a:t>Önállóan</a:t>
            </a:r>
            <a:r>
              <a:rPr lang="hu-HU" sz="2800" dirty="0"/>
              <a:t> </a:t>
            </a:r>
            <a:r>
              <a:rPr lang="hu-HU" dirty="0"/>
              <a:t>támogatható</a:t>
            </a:r>
            <a:r>
              <a:rPr lang="hu-HU" sz="2800" dirty="0"/>
              <a:t> </a:t>
            </a:r>
            <a:r>
              <a:rPr lang="hu-HU" dirty="0"/>
              <a:t>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 algn="just"/>
            <a:endParaRPr lang="hu-HU" sz="2400" b="1" dirty="0"/>
          </a:p>
          <a:p>
            <a:pPr marL="457200" indent="-457200" algn="just">
              <a:buFont typeface="+mj-lt"/>
              <a:buAutoNum type="alphaLcParenR"/>
            </a:pPr>
            <a:r>
              <a:rPr lang="hu-HU" sz="2000" dirty="0"/>
              <a:t>Közösségek működését, szervezettségét támogató szolgáltatások kialakítása és fejlesztése</a:t>
            </a:r>
          </a:p>
          <a:p>
            <a:pPr marL="457200" indent="-457200" algn="just">
              <a:buFont typeface="+mj-lt"/>
              <a:buAutoNum type="alphaLcParenR"/>
            </a:pPr>
            <a:endParaRPr lang="hu-HU" sz="2000" dirty="0"/>
          </a:p>
          <a:p>
            <a:pPr marL="457200" indent="-457200" algn="just">
              <a:buFont typeface="+mj-lt"/>
              <a:buAutoNum type="alphaLcParenR"/>
            </a:pPr>
            <a:r>
              <a:rPr lang="hu-HU" sz="2000" dirty="0"/>
              <a:t>Önszerveződést, közösségi aktivitást támogató tevékenységek</a:t>
            </a:r>
          </a:p>
          <a:p>
            <a:pPr marL="457200" indent="-457200" algn="just">
              <a:buFont typeface="+mj-lt"/>
              <a:buAutoNum type="alphaLcParenR"/>
            </a:pPr>
            <a:endParaRPr lang="hu-HU" sz="2000" dirty="0"/>
          </a:p>
          <a:p>
            <a:pPr marL="457200" indent="-457200" algn="just">
              <a:buFont typeface="+mj-lt"/>
              <a:buAutoNum type="alphaLcParenR"/>
            </a:pPr>
            <a:r>
              <a:rPr lang="hu-HU" sz="2000" dirty="0"/>
              <a:t>Kulturális és közösségi szempontból kihasználatlan, „üresen álló helyiségek” átmeneti, projekt alapú hasznosítása</a:t>
            </a:r>
          </a:p>
          <a:p>
            <a:pPr marL="457200" indent="-457200" algn="just">
              <a:buFont typeface="+mj-lt"/>
              <a:buAutoNum type="alphaLcParenR"/>
            </a:pPr>
            <a:endParaRPr lang="hu-HU" sz="2000" dirty="0"/>
          </a:p>
          <a:p>
            <a:pPr marL="457200" indent="-457200" algn="just">
              <a:buFont typeface="+mj-lt"/>
              <a:buAutoNum type="alphaLcParenR"/>
            </a:pPr>
            <a:r>
              <a:rPr lang="hu-HU" sz="2000" dirty="0"/>
              <a:t>Mozgás-kultúra: a sport, művészeti és kulturális szervezetek </a:t>
            </a:r>
            <a:r>
              <a:rPr lang="hu-HU" sz="2000" dirty="0" err="1"/>
              <a:t>cross</a:t>
            </a:r>
            <a:r>
              <a:rPr lang="hu-HU" sz="2000" dirty="0"/>
              <a:t>-over típusú együttműködésén alapuló események létrehozása 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23386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99569"/>
            <a:ext cx="4700075" cy="936104"/>
          </a:xfrm>
        </p:spPr>
        <p:txBody>
          <a:bodyPr>
            <a:noAutofit/>
          </a:bodyPr>
          <a:lstStyle/>
          <a:p>
            <a:pPr algn="ctr"/>
            <a:r>
              <a:rPr lang="hu-HU" sz="2000" dirty="0"/>
              <a:t>Kötelezően megvalósítandó, önállóan nem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800" dirty="0"/>
              <a:t>Kötelező tájékoztatás és nyilvánosság biztosítása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800" dirty="0"/>
              <a:t>Esélyegyenlőségi és környezetvédelmi szempontok érvényesítése</a:t>
            </a:r>
          </a:p>
        </p:txBody>
      </p:sp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56518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3324" y="176975"/>
            <a:ext cx="4700075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Választható, önállóan nem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anchor="ctr"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Eszközbeszerzés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Anyagbeszerzés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Marketing tevékenység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Webes felület, elektronikus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400" dirty="0"/>
              <a:t>       platform létrehozása,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400" dirty="0"/>
              <a:t>       applikáció készítése  </a:t>
            </a:r>
          </a:p>
          <a:p>
            <a:pPr marL="0" indent="0">
              <a:buNone/>
            </a:pPr>
            <a:r>
              <a:rPr lang="hu-HU" sz="2400" dirty="0"/>
              <a:t>e)   Közbeszerzés lefolytatása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sp>
        <p:nvSpPr>
          <p:cNvPr id="5" name="Jobb oldali kapcsos zárójel 4"/>
          <p:cNvSpPr/>
          <p:nvPr/>
        </p:nvSpPr>
        <p:spPr>
          <a:xfrm>
            <a:off x="5148064" y="1916832"/>
            <a:ext cx="432048" cy="26642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580112" y="2834359"/>
            <a:ext cx="332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/>
              <a:t>A 3.1.1. a) – d) pontokban foglalt önállóan támogatható tevékenységek lebonyolításához kapcsolódóan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00199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Nem támogatható tevékenységek !!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anchor="ctr"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hu-HU" sz="24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2200" dirty="0"/>
              <a:t>A pályázati felhívás 3.3 pontjában felsorolt nem támogatható tevékenységek közül a legjelentősebbek: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Olyan tevékenység, amely nem illeszkedik a Győri Helyi Közösségi Fejlesztési Stratégia prioritásaihoz, céljaihoz, intézkedéseihez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Rendezvény esetén nem vehető igénybe támogatás </a:t>
            </a:r>
          </a:p>
          <a:p>
            <a:pPr lvl="1" algn="just">
              <a:spcAft>
                <a:spcPts val="600"/>
              </a:spcAft>
            </a:pPr>
            <a:r>
              <a:rPr lang="hu-HU" sz="1900" dirty="0"/>
              <a:t>kizárólag egy adott gazdasági társaság érdekeinek és termékeinek bemutatását célzó (termékbemutató), kivételt képez a helyi termékek népszerűsítését szolgáló rendezvény, valamint </a:t>
            </a:r>
          </a:p>
          <a:p>
            <a:pPr lvl="1" algn="just">
              <a:spcAft>
                <a:spcPts val="600"/>
              </a:spcAft>
            </a:pPr>
            <a:r>
              <a:rPr lang="hu-HU" sz="1900" dirty="0"/>
              <a:t>politikai célú rendezvényekre. 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Oktatási intézmény funkciójában történő fejlesztése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Szociális szolgáltatás fejlesztése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Egészségügyi szolgáltatás fejlesztése</a:t>
            </a:r>
          </a:p>
          <a:p>
            <a:pPr>
              <a:spcAft>
                <a:spcPts val="600"/>
              </a:spcAft>
            </a:pPr>
            <a:endParaRPr lang="hu-HU" sz="2400" dirty="0"/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10221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3480</TotalTime>
  <Words>1607</Words>
  <Application>Microsoft Office PowerPoint</Application>
  <PresentationFormat>Diavetítés a képernyőre (4:3 oldalarány)</PresentationFormat>
  <Paragraphs>277</Paragraphs>
  <Slides>34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9" baseType="lpstr">
      <vt:lpstr>Arial</vt:lpstr>
      <vt:lpstr>Calibri</vt:lpstr>
      <vt:lpstr>Courier New</vt:lpstr>
      <vt:lpstr>Wingdings</vt:lpstr>
      <vt:lpstr>Office-téma</vt:lpstr>
      <vt:lpstr>Sokszínű közösségek TOP-7.1.1-16-H-044-4</vt:lpstr>
      <vt:lpstr>Győri HACS szervezet</vt:lpstr>
      <vt:lpstr>Helyi Közösségi Fejlesztési Stratégia</vt:lpstr>
      <vt:lpstr>TOP-7.1.1-16-2016-00044 pályázat</vt:lpstr>
      <vt:lpstr>Sokszínű közösségek Pályázati felhívás célja</vt:lpstr>
      <vt:lpstr>Önállóan támogatható tevékenységek</vt:lpstr>
      <vt:lpstr>Kötelezően megvalósítandó, önállóan nem támogatható tevékenységek</vt:lpstr>
      <vt:lpstr>Választható, önállóan nem támogatható tevékenységek</vt:lpstr>
      <vt:lpstr>Nem támogatható tevékenységek !!</vt:lpstr>
      <vt:lpstr>Műszaki és szakmai elvárások I.</vt:lpstr>
      <vt:lpstr>Műszaki és szakmai elvárások II.</vt:lpstr>
      <vt:lpstr>Műszaki és szakmai elvárások III.</vt:lpstr>
      <vt:lpstr>Műszaki szakmai elvárások III.</vt:lpstr>
      <vt:lpstr>Mérföldkövek tervezésével kapcsolatos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Indikátorok</vt:lpstr>
      <vt:lpstr>Támogatást igénylők köre</vt:lpstr>
      <vt:lpstr>Támogatási kérelem benyújtásának határideje és módja</vt:lpstr>
      <vt:lpstr>Tartalmi Értékelés</vt:lpstr>
      <vt:lpstr>Költségkorlátok</vt:lpstr>
      <vt:lpstr>Támogatás mértéke</vt:lpstr>
      <vt:lpstr>Csatolandó mellékletek</vt:lpstr>
      <vt:lpstr>További információk</vt:lpstr>
      <vt:lpstr>Elérhetőségi adatok</vt:lpstr>
      <vt:lpstr>KÖSZÖNÖM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Nyáriné Sulyok Renáta</cp:lastModifiedBy>
  <cp:revision>335</cp:revision>
  <cp:lastPrinted>2018-05-24T07:02:27Z</cp:lastPrinted>
  <dcterms:created xsi:type="dcterms:W3CDTF">2014-03-03T11:13:53Z</dcterms:created>
  <dcterms:modified xsi:type="dcterms:W3CDTF">2019-09-19T13:08:12Z</dcterms:modified>
</cp:coreProperties>
</file>